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331" r:id="rId2"/>
    <p:sldId id="31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70" r:id="rId11"/>
    <p:sldId id="271" r:id="rId12"/>
    <p:sldId id="273" r:id="rId13"/>
    <p:sldId id="274" r:id="rId14"/>
    <p:sldId id="279" r:id="rId15"/>
    <p:sldId id="275" r:id="rId16"/>
    <p:sldId id="284" r:id="rId17"/>
    <p:sldId id="328" r:id="rId18"/>
    <p:sldId id="278" r:id="rId19"/>
    <p:sldId id="330" r:id="rId20"/>
    <p:sldId id="329" r:id="rId21"/>
    <p:sldId id="281" r:id="rId22"/>
    <p:sldId id="282" r:id="rId23"/>
    <p:sldId id="286" r:id="rId24"/>
    <p:sldId id="320" r:id="rId25"/>
    <p:sldId id="277" r:id="rId26"/>
    <p:sldId id="332" r:id="rId27"/>
    <p:sldId id="306" r:id="rId28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CC00"/>
    <a:srgbClr val="FFFFFF"/>
    <a:srgbClr val="33CC33"/>
    <a:srgbClr val="CCFFFF"/>
    <a:srgbClr val="66FFFF"/>
    <a:srgbClr val="00FF00"/>
    <a:srgbClr val="FF00FF"/>
    <a:srgbClr val="CC99FF"/>
    <a:srgbClr val="FFE2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4718" autoAdjust="0"/>
  </p:normalViewPr>
  <p:slideViewPr>
    <p:cSldViewPr snapToObjects="1">
      <p:cViewPr varScale="1">
        <p:scale>
          <a:sx n="79" d="100"/>
          <a:sy n="79" d="100"/>
        </p:scale>
        <p:origin x="85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225A1-B181-4B5F-A408-AA19D824B8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250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70578-7017-4078-9288-2632C4B0B5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47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C6DAA-2C53-4AED-99F7-FEE01F09520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208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76A1C-F77D-4239-AAFA-6B1A0C22805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939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983B1-B59F-4448-BEA1-C6420B26D46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70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3D522-7A97-4655-89FC-A73572D700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463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8BB45-7E48-460E-9374-C44D3DC81E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047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4CD99-9B52-4EEF-825A-1E3DA6DFA5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187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BF1F0-DD71-4E41-91E0-8F70C31B0B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888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5C82CE-07F2-4448-A06A-8ADE47A2E7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567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83E5D-1232-45A1-91D5-31C3E42253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23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4920E95B-3C11-4D10-9954-F4336BAA4A2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BJwIZYn5Z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901528" y="2132856"/>
            <a:ext cx="10363200" cy="1470025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cs-CZ" altLang="cs-CZ" sz="16600" b="1" dirty="0" smtClean="0">
                <a:solidFill>
                  <a:schemeClr val="accent5">
                    <a:lumMod val="50000"/>
                  </a:schemeClr>
                </a:solidFill>
                <a:latin typeface="Silka" panose="00000500000000000000" pitchFamily="50" charset="-18"/>
                <a:hlinkClick r:id="rId2"/>
              </a:rPr>
              <a:t>RISKUJ!</a:t>
            </a:r>
            <a:r>
              <a:rPr lang="cs-CZ" altLang="cs-CZ" sz="16600" b="1" dirty="0" smtClean="0">
                <a:solidFill>
                  <a:schemeClr val="accent6">
                    <a:lumMod val="75000"/>
                  </a:schemeClr>
                </a:solidFill>
                <a:latin typeface="Silka" panose="00000500000000000000" pitchFamily="50" charset="-18"/>
              </a:rPr>
              <a:t/>
            </a:r>
            <a:br>
              <a:rPr lang="cs-CZ" altLang="cs-CZ" sz="16600" b="1" dirty="0" smtClean="0">
                <a:solidFill>
                  <a:schemeClr val="accent6">
                    <a:lumMod val="75000"/>
                  </a:schemeClr>
                </a:solidFill>
                <a:latin typeface="Silka" panose="00000500000000000000" pitchFamily="50" charset="-18"/>
              </a:rPr>
            </a:br>
            <a:r>
              <a:rPr lang="cs-CZ" altLang="cs-CZ" sz="7200" b="1" dirty="0">
                <a:solidFill>
                  <a:srgbClr val="92D050"/>
                </a:solidFill>
                <a:latin typeface="Silka" panose="00000500000000000000" pitchFamily="50" charset="-18"/>
              </a:rPr>
              <a:t>s</a:t>
            </a:r>
            <a:r>
              <a:rPr lang="cs-CZ" altLang="cs-CZ" sz="7200" b="1" dirty="0" smtClean="0">
                <a:solidFill>
                  <a:srgbClr val="92D050"/>
                </a:solidFill>
                <a:latin typeface="Silka" panose="00000500000000000000" pitchFamily="50" charset="-18"/>
              </a:rPr>
              <a:t> </a:t>
            </a:r>
            <a:r>
              <a:rPr lang="cs-CZ" altLang="cs-CZ" sz="7200" b="1" dirty="0" err="1" smtClean="0">
                <a:solidFill>
                  <a:srgbClr val="92D050"/>
                </a:solidFill>
                <a:latin typeface="Silka" panose="00000500000000000000" pitchFamily="50" charset="-18"/>
              </a:rPr>
              <a:t>Ekoklubovnou</a:t>
            </a:r>
            <a:endParaRPr lang="cs-CZ" altLang="cs-CZ" sz="7200" b="1" dirty="0" smtClean="0">
              <a:solidFill>
                <a:srgbClr val="92D050"/>
              </a:solidFill>
              <a:latin typeface="Silka" panose="00000500000000000000" pitchFamily="50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1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solidFill>
                  <a:srgbClr val="FFCC00"/>
                </a:solidFill>
                <a:latin typeface="Arial" panose="020B0604020202020204" pitchFamily="34" charset="0"/>
              </a:rPr>
              <a:t>7 kroků </a:t>
            </a:r>
            <a:r>
              <a:rPr lang="cs-CZ" altLang="cs-CZ" sz="2800" dirty="0" err="1" smtClean="0">
                <a:solidFill>
                  <a:srgbClr val="FFCC00"/>
                </a:solidFill>
                <a:latin typeface="Arial" panose="020B0604020202020204" pitchFamily="34" charset="0"/>
              </a:rPr>
              <a:t>Ekoškoly</a:t>
            </a:r>
            <a:r>
              <a:rPr lang="cs-CZ" altLang="cs-CZ" sz="2800" dirty="0" smtClean="0">
                <a:solidFill>
                  <a:srgbClr val="FFCC00"/>
                </a:solidFill>
                <a:latin typeface="Arial" panose="020B0604020202020204" pitchFamily="34" charset="0"/>
              </a:rPr>
              <a:t> 3000</a:t>
            </a: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Které tři kroky na sebe musí vždy navazovat :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11267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  <p:sp>
        <p:nvSpPr>
          <p:cNvPr id="3279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14513" y="2132013"/>
            <a:ext cx="7815262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 smtClean="0">
                <a:latin typeface="Arial" panose="020B0604020202020204" pitchFamily="34" charset="0"/>
              </a:rPr>
              <a:t>Analýza – Plán – Vyhodnocování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32799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14513" y="3032126"/>
            <a:ext cx="7815262" cy="7921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Spolupráce – Plán – Informování 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32800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11339" y="4149725"/>
            <a:ext cx="7826375" cy="827088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smtClean="0">
                <a:latin typeface="Arial" panose="020B0604020202020204" pitchFamily="34" charset="0"/>
              </a:rPr>
              <a:t>Informování – Spolupráce – Analýza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32801" name="AutoShape 33"/>
          <p:cNvSpPr>
            <a:spLocks noChangeArrowheads="1"/>
          </p:cNvSpPr>
          <p:nvPr/>
        </p:nvSpPr>
        <p:spPr bwMode="auto">
          <a:xfrm>
            <a:off x="9696450" y="2025651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802" name="AutoShape 34"/>
          <p:cNvSpPr>
            <a:spLocks noChangeArrowheads="1"/>
          </p:cNvSpPr>
          <p:nvPr/>
        </p:nvSpPr>
        <p:spPr bwMode="auto">
          <a:xfrm>
            <a:off x="9732963" y="303212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803" name="AutoShape 35"/>
          <p:cNvSpPr>
            <a:spLocks noChangeArrowheads="1"/>
          </p:cNvSpPr>
          <p:nvPr/>
        </p:nvSpPr>
        <p:spPr bwMode="auto">
          <a:xfrm>
            <a:off x="9732963" y="418465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9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9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0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4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solidFill>
                  <a:srgbClr val="FFCC00"/>
                </a:solidFill>
                <a:latin typeface="Arial" panose="020B0604020202020204" pitchFamily="34" charset="0"/>
              </a:rPr>
              <a:t>7 kroků </a:t>
            </a:r>
            <a:r>
              <a:rPr lang="cs-CZ" altLang="cs-CZ" sz="2800" dirty="0" err="1" smtClean="0">
                <a:solidFill>
                  <a:srgbClr val="FFCC00"/>
                </a:solidFill>
                <a:latin typeface="Arial" panose="020B0604020202020204" pitchFamily="34" charset="0"/>
              </a:rPr>
              <a:t>Ekoškoly</a:t>
            </a:r>
            <a:r>
              <a:rPr lang="cs-CZ" altLang="cs-CZ" sz="2800" dirty="0" smtClean="0">
                <a:solidFill>
                  <a:srgbClr val="FFCC00"/>
                </a:solidFill>
                <a:latin typeface="Arial" panose="020B0604020202020204" pitchFamily="34" charset="0"/>
              </a:rPr>
              <a:t> 4000</a:t>
            </a: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Vzdělávací aktivita nebo akce pro komunitu, </a:t>
            </a:r>
            <a:br>
              <a:rPr lang="cs-CZ" altLang="cs-CZ" sz="2800" dirty="0" smtClean="0">
                <a:latin typeface="Arial" panose="020B0604020202020204" pitchFamily="34" charset="0"/>
              </a:rPr>
            </a:br>
            <a:r>
              <a:rPr lang="cs-CZ" altLang="cs-CZ" sz="2800" dirty="0" smtClean="0">
                <a:latin typeface="Arial" panose="020B0604020202020204" pitchFamily="34" charset="0"/>
              </a:rPr>
              <a:t>kterou Ekotým pořádá musí: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33817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14513" y="2239963"/>
            <a:ext cx="7815262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a) p</a:t>
            </a:r>
            <a:r>
              <a:rPr lang="cs-CZ" altLang="cs-CZ" sz="2000" dirty="0" smtClean="0">
                <a:latin typeface="Arial" panose="020B0604020202020204" pitchFamily="34" charset="0"/>
              </a:rPr>
              <a:t>ropagovat program Ekoškola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3818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14513" y="3140076"/>
            <a:ext cx="7815262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b) </a:t>
            </a:r>
            <a:r>
              <a:rPr lang="cs-CZ" altLang="cs-CZ" sz="2000" dirty="0" smtClean="0">
                <a:latin typeface="Arial" panose="020B0604020202020204" pitchFamily="34" charset="0"/>
              </a:rPr>
              <a:t>vycházet z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ekotématu</a:t>
            </a:r>
            <a:r>
              <a:rPr lang="cs-CZ" altLang="cs-CZ" sz="2000" dirty="0" smtClean="0">
                <a:latin typeface="Arial" panose="020B0604020202020204" pitchFamily="34" charset="0"/>
              </a:rPr>
              <a:t>, které je v plánu činností 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3819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11339" y="4041775"/>
            <a:ext cx="7826375" cy="827088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c</a:t>
            </a:r>
            <a:r>
              <a:rPr lang="cs-CZ" altLang="cs-CZ" sz="2000" dirty="0" smtClean="0">
                <a:latin typeface="Arial" panose="020B0604020202020204" pitchFamily="34" charset="0"/>
              </a:rPr>
              <a:t>) být vždy pro rodiče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3820" name="AutoShape 28"/>
          <p:cNvSpPr>
            <a:spLocks noChangeArrowheads="1"/>
          </p:cNvSpPr>
          <p:nvPr/>
        </p:nvSpPr>
        <p:spPr bwMode="auto">
          <a:xfrm>
            <a:off x="9696450" y="213360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821" name="AutoShape 29"/>
          <p:cNvSpPr>
            <a:spLocks noChangeArrowheads="1"/>
          </p:cNvSpPr>
          <p:nvPr/>
        </p:nvSpPr>
        <p:spPr bwMode="auto">
          <a:xfrm>
            <a:off x="9732963" y="3032126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3822" name="AutoShape 30"/>
          <p:cNvSpPr>
            <a:spLocks noChangeArrowheads="1"/>
          </p:cNvSpPr>
          <p:nvPr/>
        </p:nvSpPr>
        <p:spPr bwMode="auto">
          <a:xfrm>
            <a:off x="9732963" y="39322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303" name="AutoShap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Riskuj</a:t>
            </a:r>
            <a:endParaRPr lang="cs-CZ" alt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8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8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1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solidFill>
                  <a:srgbClr val="FFCC00"/>
                </a:solidFill>
                <a:latin typeface="Arial" panose="020B0604020202020204" pitchFamily="34" charset="0"/>
              </a:rPr>
              <a:t>7 kroků </a:t>
            </a:r>
            <a:r>
              <a:rPr lang="cs-CZ" altLang="cs-CZ" sz="2800" dirty="0" err="1" smtClean="0">
                <a:solidFill>
                  <a:srgbClr val="FFCC00"/>
                </a:solidFill>
                <a:latin typeface="Arial" panose="020B0604020202020204" pitchFamily="34" charset="0"/>
              </a:rPr>
              <a:t>Ekoškoly</a:t>
            </a:r>
            <a:r>
              <a:rPr lang="cs-CZ" altLang="cs-CZ" sz="2800" dirty="0" smtClean="0">
                <a:solidFill>
                  <a:srgbClr val="FFCC00"/>
                </a:solidFill>
                <a:latin typeface="Arial" panose="020B0604020202020204" pitchFamily="34" charset="0"/>
              </a:rPr>
              <a:t> 5000</a:t>
            </a: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Vyjmenuj 7 kroků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Ekoškoly</a:t>
            </a:r>
            <a:r>
              <a:rPr lang="cs-CZ" altLang="cs-CZ" sz="2800" dirty="0" smtClean="0">
                <a:latin typeface="Arial" panose="020B0604020202020204" pitchFamily="34" charset="0"/>
              </a:rPr>
              <a:t>?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13315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Riskuj</a:t>
            </a:r>
            <a:endParaRPr lang="cs-CZ" alt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6893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75854" y="2513217"/>
            <a:ext cx="2195512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400" dirty="0">
                <a:latin typeface="Arial" panose="020B0604020202020204" pitchFamily="34" charset="0"/>
              </a:rPr>
              <a:t>Odpověď</a:t>
            </a:r>
          </a:p>
        </p:txBody>
      </p:sp>
      <p:sp>
        <p:nvSpPr>
          <p:cNvPr id="36894" name="AutoShape 30"/>
          <p:cNvSpPr>
            <a:spLocks noChangeArrowheads="1"/>
          </p:cNvSpPr>
          <p:nvPr/>
        </p:nvSpPr>
        <p:spPr bwMode="auto">
          <a:xfrm>
            <a:off x="5699919" y="4976813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464274" y="3577491"/>
            <a:ext cx="112692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Ekotým, Analýza, Plán činností, Monitorování a vyhodnocování, </a:t>
            </a:r>
            <a:b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Spolupráce a informování, </a:t>
            </a:r>
            <a:r>
              <a:rPr lang="cs-CZ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Enviro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vzdělávání, </a:t>
            </a:r>
            <a:r>
              <a:rPr lang="cs-CZ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Ekokodex</a:t>
            </a:r>
            <a:endParaRPr lang="el-GR" altLang="cs-CZ" sz="2400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93"/>
                  </p:tgtEl>
                </p:cond>
              </p:nextCondLst>
            </p:seq>
          </p:childTnLst>
        </p:cTn>
      </p:par>
    </p:tnLst>
    <p:bldLst>
      <p:bldP spid="36894" grpId="0" animBg="1"/>
      <p:bldP spid="3689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1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solidFill>
                  <a:srgbClr val="00B0F0"/>
                </a:solidFill>
                <a:latin typeface="Arial" panose="020B0604020202020204" pitchFamily="34" charset="0"/>
              </a:rPr>
              <a:t>Skauting a ŽP 1000 </a:t>
            </a:r>
            <a:endParaRPr lang="cs-CZ" altLang="cs-CZ" sz="28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Jak zní ekologický bod skautského zákona?</a:t>
            </a:r>
            <a:br>
              <a:rPr lang="cs-CZ" altLang="cs-CZ" sz="2800" dirty="0" smtClean="0">
                <a:latin typeface="Arial" panose="020B0604020202020204" pitchFamily="34" charset="0"/>
              </a:rPr>
            </a:br>
            <a:r>
              <a:rPr lang="cs-CZ" altLang="cs-CZ" sz="2800" dirty="0" smtClean="0">
                <a:latin typeface="Arial" panose="020B0604020202020204" pitchFamily="34" charset="0"/>
              </a:rPr>
              <a:t/>
            </a:r>
            <a:br>
              <a:rPr lang="cs-CZ" altLang="cs-CZ" sz="2800" dirty="0" smtClean="0">
                <a:latin typeface="Arial" panose="020B0604020202020204" pitchFamily="34" charset="0"/>
              </a:rPr>
            </a:b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3791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60413" y="2885280"/>
            <a:ext cx="2034661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400" dirty="0" smtClean="0">
                <a:latin typeface="Arial" panose="020B0604020202020204" pitchFamily="34" charset="0"/>
              </a:rPr>
              <a:t>Odpověď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37921" name="AutoShape 33"/>
          <p:cNvSpPr>
            <a:spLocks noChangeArrowheads="1"/>
          </p:cNvSpPr>
          <p:nvPr/>
        </p:nvSpPr>
        <p:spPr bwMode="auto">
          <a:xfrm>
            <a:off x="5695943" y="4830369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351" name="AutoShape 3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Riskuj</a:t>
            </a:r>
            <a:endParaRPr lang="cs-CZ" alt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501768" y="3621305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400" b="0" dirty="0" smtClean="0">
                <a:solidFill>
                  <a:srgbClr val="FF0000"/>
                </a:solidFill>
                <a:latin typeface="Arial" panose="020B0604020202020204" pitchFamily="34" charset="0"/>
              </a:rPr>
              <a:t>Skaut je ochráncem přírody a cenných výtvorů lidských.</a:t>
            </a:r>
          </a:p>
          <a:p>
            <a:pPr algn="ctr" eaLnBrk="1" hangingPunct="1"/>
            <a:r>
              <a:rPr lang="cs-CZ" altLang="cs-CZ" sz="2400" b="0" dirty="0" smtClean="0">
                <a:solidFill>
                  <a:srgbClr val="FF0000"/>
                </a:solidFill>
                <a:latin typeface="Arial" panose="020B0604020202020204" pitchFamily="34" charset="0"/>
              </a:rPr>
              <a:t>Skautka </a:t>
            </a:r>
            <a:r>
              <a:rPr lang="cs-CZ" altLang="cs-CZ" sz="2400" b="0" dirty="0">
                <a:solidFill>
                  <a:srgbClr val="FF0000"/>
                </a:solidFill>
                <a:latin typeface="Arial" panose="020B0604020202020204" pitchFamily="34" charset="0"/>
              </a:rPr>
              <a:t>je </a:t>
            </a:r>
            <a:r>
              <a:rPr lang="cs-CZ" altLang="cs-CZ" sz="2400" b="0" dirty="0" smtClean="0">
                <a:solidFill>
                  <a:srgbClr val="FF0000"/>
                </a:solidFill>
                <a:latin typeface="Arial" panose="020B0604020202020204" pitchFamily="34" charset="0"/>
              </a:rPr>
              <a:t>ochránkyní </a:t>
            </a:r>
            <a:r>
              <a:rPr lang="cs-CZ" altLang="cs-CZ" sz="2400" b="0" dirty="0">
                <a:solidFill>
                  <a:srgbClr val="FF0000"/>
                </a:solidFill>
                <a:latin typeface="Arial" panose="020B0604020202020204" pitchFamily="34" charset="0"/>
              </a:rPr>
              <a:t>přírody a cenných výtvorů lidských.</a:t>
            </a:r>
          </a:p>
          <a:p>
            <a:pPr algn="ctr" eaLnBrk="1" hangingPunct="1"/>
            <a:endParaRPr lang="cs-CZ" altLang="cs-CZ" sz="2400" b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1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2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rgbClr val="00B0F0"/>
                </a:solidFill>
                <a:latin typeface="Arial" panose="020B0604020202020204" pitchFamily="34" charset="0"/>
              </a:rPr>
              <a:t>Skauting </a:t>
            </a:r>
            <a:r>
              <a:rPr lang="cs-CZ" altLang="cs-CZ" sz="2800" dirty="0" smtClean="0">
                <a:solidFill>
                  <a:srgbClr val="00B0F0"/>
                </a:solidFill>
                <a:latin typeface="Arial" panose="020B0604020202020204" pitchFamily="34" charset="0"/>
              </a:rPr>
              <a:t>a </a:t>
            </a:r>
            <a:r>
              <a:rPr lang="cs-CZ" altLang="cs-CZ" sz="2800" dirty="0">
                <a:solidFill>
                  <a:srgbClr val="00B0F0"/>
                </a:solidFill>
                <a:latin typeface="Arial" panose="020B0604020202020204" pitchFamily="34" charset="0"/>
              </a:rPr>
              <a:t>ŽP </a:t>
            </a:r>
            <a:r>
              <a:rPr lang="cs-CZ" altLang="cs-CZ" sz="2800" dirty="0" smtClean="0">
                <a:solidFill>
                  <a:srgbClr val="00B0F0"/>
                </a:solidFill>
                <a:latin typeface="Arial" panose="020B0604020202020204" pitchFamily="34" charset="0"/>
              </a:rPr>
              <a:t>2000 </a:t>
            </a:r>
            <a:endParaRPr lang="cs-CZ" altLang="cs-CZ" sz="28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Který </a:t>
            </a:r>
            <a:r>
              <a:rPr lang="cs-CZ" altLang="cs-CZ" sz="2800" dirty="0">
                <a:latin typeface="Arial" panose="020B0604020202020204" pitchFamily="34" charset="0"/>
              </a:rPr>
              <a:t>bod ve </a:t>
            </a:r>
            <a:r>
              <a:rPr lang="cs-CZ" altLang="cs-CZ" sz="2800" dirty="0" smtClean="0">
                <a:latin typeface="Arial" panose="020B0604020202020204" pitchFamily="34" charset="0"/>
              </a:rPr>
              <a:t>skautské stezce zcela naplníte tím, že jste členy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Ekotýmu</a:t>
            </a:r>
            <a:r>
              <a:rPr lang="cs-CZ" altLang="cs-CZ" sz="2800" dirty="0" smtClean="0">
                <a:latin typeface="Arial" panose="020B0604020202020204" pitchFamily="34" charset="0"/>
              </a:rPr>
              <a:t>? </a:t>
            </a:r>
            <a:endParaRPr lang="cs-CZ" altLang="cs-CZ" sz="2800" b="0" dirty="0">
              <a:latin typeface="Arial" panose="020B0604020202020204" pitchFamily="34" charset="0"/>
            </a:endParaRPr>
          </a:p>
        </p:txBody>
      </p:sp>
      <p:sp>
        <p:nvSpPr>
          <p:cNvPr id="45089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2239963"/>
            <a:ext cx="5757863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šetrné chování</a:t>
            </a:r>
          </a:p>
        </p:txBody>
      </p:sp>
      <p:sp>
        <p:nvSpPr>
          <p:cNvPr id="45090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3140076"/>
            <a:ext cx="575786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hodnota </a:t>
            </a:r>
            <a:r>
              <a:rPr lang="cs-CZ" altLang="cs-CZ" sz="2400" dirty="0">
                <a:latin typeface="Arial" panose="020B0604020202020204" pitchFamily="34" charset="0"/>
              </a:rPr>
              <a:t>přírody</a:t>
            </a:r>
          </a:p>
        </p:txBody>
      </p:sp>
      <p:sp>
        <p:nvSpPr>
          <p:cNvPr id="45091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5" y="4041776"/>
            <a:ext cx="576580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poznávání přírody</a:t>
            </a:r>
          </a:p>
        </p:txBody>
      </p:sp>
      <p:sp>
        <p:nvSpPr>
          <p:cNvPr id="45092" name="AutoShape 36"/>
          <p:cNvSpPr>
            <a:spLocks noChangeArrowheads="1"/>
          </p:cNvSpPr>
          <p:nvPr/>
        </p:nvSpPr>
        <p:spPr bwMode="auto">
          <a:xfrm>
            <a:off x="9197975" y="2133601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5093" name="AutoShape 37"/>
          <p:cNvSpPr>
            <a:spLocks noChangeArrowheads="1"/>
          </p:cNvSpPr>
          <p:nvPr/>
        </p:nvSpPr>
        <p:spPr bwMode="auto">
          <a:xfrm>
            <a:off x="9234488" y="303212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5094" name="AutoShape 38"/>
          <p:cNvSpPr>
            <a:spLocks noChangeArrowheads="1"/>
          </p:cNvSpPr>
          <p:nvPr/>
        </p:nvSpPr>
        <p:spPr bwMode="auto">
          <a:xfrm>
            <a:off x="9234488" y="39322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375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8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5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9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91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9"/>
          <p:cNvSpPr>
            <a:spLocks noChangeArrowheads="1"/>
          </p:cNvSpPr>
          <p:nvPr/>
        </p:nvSpPr>
        <p:spPr bwMode="auto">
          <a:xfrm>
            <a:off x="1524000" y="549276"/>
            <a:ext cx="91440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rgbClr val="00B0F0"/>
                </a:solidFill>
                <a:latin typeface="Arial" panose="020B0604020202020204" pitchFamily="34" charset="0"/>
              </a:rPr>
              <a:t>Skauting </a:t>
            </a:r>
            <a:r>
              <a:rPr lang="cs-CZ" altLang="cs-CZ" sz="2800" dirty="0" smtClean="0">
                <a:solidFill>
                  <a:srgbClr val="00B0F0"/>
                </a:solidFill>
                <a:latin typeface="Arial" panose="020B0604020202020204" pitchFamily="34" charset="0"/>
              </a:rPr>
              <a:t>a </a:t>
            </a:r>
            <a:r>
              <a:rPr lang="cs-CZ" altLang="cs-CZ" sz="2800" dirty="0">
                <a:solidFill>
                  <a:srgbClr val="00B0F0"/>
                </a:solidFill>
                <a:latin typeface="Arial" panose="020B0604020202020204" pitchFamily="34" charset="0"/>
              </a:rPr>
              <a:t>ŽP </a:t>
            </a:r>
            <a:r>
              <a:rPr lang="cs-CZ" altLang="cs-CZ" sz="2800" dirty="0" smtClean="0">
                <a:solidFill>
                  <a:srgbClr val="00B0F0"/>
                </a:solidFill>
                <a:latin typeface="Arial" panose="020B0604020202020204" pitchFamily="34" charset="0"/>
              </a:rPr>
              <a:t>3000 </a:t>
            </a:r>
            <a:r>
              <a:rPr lang="cs-CZ" altLang="cs-CZ" sz="2800" dirty="0" smtClean="0">
                <a:latin typeface="Arial" panose="020B0604020202020204" pitchFamily="34" charset="0"/>
              </a:rPr>
              <a:t> </a:t>
            </a:r>
            <a:endParaRPr lang="cs-CZ" altLang="cs-CZ" sz="2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Mezinárodní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odborka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 Panda </a:t>
            </a:r>
            <a:b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určená pro vlčata a světlušky má</a:t>
            </a:r>
            <a:r>
              <a:rPr lang="cs-CZ" altLang="cs-CZ" sz="2800" dirty="0" smtClean="0">
                <a:latin typeface="Arial" panose="020B0604020202020204" pitchFamily="34" charset="0"/>
              </a:rPr>
              <a:t>: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38962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84364" y="2203451"/>
            <a:ext cx="766762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a) </a:t>
            </a:r>
            <a:r>
              <a:rPr lang="cs-CZ" altLang="cs-CZ" sz="2000" dirty="0" smtClean="0">
                <a:latin typeface="Arial" panose="020B0604020202020204" pitchFamily="34" charset="0"/>
              </a:rPr>
              <a:t>zelenou barvu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8963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84364" y="3103563"/>
            <a:ext cx="766762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b) h</a:t>
            </a:r>
            <a:r>
              <a:rPr lang="cs-CZ" altLang="cs-CZ" sz="2000" dirty="0" smtClean="0">
                <a:latin typeface="Arial" panose="020B0604020202020204" pitchFamily="34" charset="0"/>
              </a:rPr>
              <a:t>nědou barvu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8964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82775" y="4005263"/>
            <a:ext cx="7677150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c) m</a:t>
            </a:r>
            <a:r>
              <a:rPr lang="cs-CZ" altLang="cs-CZ" sz="2000" dirty="0" smtClean="0">
                <a:latin typeface="Arial" panose="020B0604020202020204" pitchFamily="34" charset="0"/>
              </a:rPr>
              <a:t>odrou barvu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8965" name="AutoShape 53"/>
          <p:cNvSpPr>
            <a:spLocks noChangeArrowheads="1"/>
          </p:cNvSpPr>
          <p:nvPr/>
        </p:nvSpPr>
        <p:spPr bwMode="auto">
          <a:xfrm>
            <a:off x="9696450" y="209708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8966" name="AutoShape 54"/>
          <p:cNvSpPr>
            <a:spLocks noChangeArrowheads="1"/>
          </p:cNvSpPr>
          <p:nvPr/>
        </p:nvSpPr>
        <p:spPr bwMode="auto">
          <a:xfrm>
            <a:off x="9732963" y="2995614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8967" name="AutoShape 55"/>
          <p:cNvSpPr>
            <a:spLocks noChangeArrowheads="1"/>
          </p:cNvSpPr>
          <p:nvPr/>
        </p:nvSpPr>
        <p:spPr bwMode="auto">
          <a:xfrm>
            <a:off x="9732963" y="389572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6399" name="AutoShape 5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Riskuj</a:t>
            </a:r>
            <a:endParaRPr lang="cs-CZ" alt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6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2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rgbClr val="00B0F0"/>
                </a:solidFill>
                <a:latin typeface="Arial" panose="020B0604020202020204" pitchFamily="34" charset="0"/>
              </a:rPr>
              <a:t>Skauting </a:t>
            </a:r>
            <a:r>
              <a:rPr lang="cs-CZ" altLang="cs-CZ" sz="2800" dirty="0" smtClean="0">
                <a:solidFill>
                  <a:srgbClr val="00B0F0"/>
                </a:solidFill>
                <a:latin typeface="Arial" panose="020B0604020202020204" pitchFamily="34" charset="0"/>
              </a:rPr>
              <a:t>a </a:t>
            </a:r>
            <a:r>
              <a:rPr lang="cs-CZ" altLang="cs-CZ" sz="2800" dirty="0">
                <a:solidFill>
                  <a:srgbClr val="00B0F0"/>
                </a:solidFill>
                <a:latin typeface="Arial" panose="020B0604020202020204" pitchFamily="34" charset="0"/>
              </a:rPr>
              <a:t>ŽP </a:t>
            </a:r>
            <a:r>
              <a:rPr lang="cs-CZ" altLang="cs-CZ" sz="2800" dirty="0" smtClean="0">
                <a:solidFill>
                  <a:srgbClr val="00B0F0"/>
                </a:solidFill>
                <a:latin typeface="Arial" panose="020B0604020202020204" pitchFamily="34" charset="0"/>
              </a:rPr>
              <a:t>4000 </a:t>
            </a:r>
            <a:r>
              <a:rPr lang="cs-CZ" altLang="cs-CZ" sz="2800" dirty="0" smtClean="0">
                <a:latin typeface="Arial" panose="020B0604020202020204" pitchFamily="34" charset="0"/>
              </a:rPr>
              <a:t> </a:t>
            </a:r>
            <a:endParaRPr lang="cs-CZ" altLang="cs-CZ" sz="2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Které ze skautských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odborek</a:t>
            </a:r>
            <a:r>
              <a:rPr lang="cs-CZ" altLang="cs-CZ" sz="2800" dirty="0" smtClean="0">
                <a:latin typeface="Arial" panose="020B0604020202020204" pitchFamily="34" charset="0"/>
              </a:rPr>
              <a:t> máme k dispozici?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52247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95550" y="1700213"/>
            <a:ext cx="6508750" cy="90011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cs-CZ" altLang="cs-CZ" sz="2000" dirty="0">
                <a:latin typeface="Arial" panose="020B0604020202020204" pitchFamily="34" charset="0"/>
              </a:rPr>
              <a:t>z</a:t>
            </a:r>
            <a:r>
              <a:rPr lang="cs-CZ" altLang="cs-CZ" sz="2000" dirty="0" smtClean="0">
                <a:latin typeface="Arial" panose="020B0604020202020204" pitchFamily="34" charset="0"/>
              </a:rPr>
              <a:t>elená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Edisonka</a:t>
            </a:r>
            <a:r>
              <a:rPr lang="cs-CZ" altLang="cs-CZ" sz="2000" dirty="0" smtClean="0">
                <a:latin typeface="Arial" panose="020B0604020202020204" pitchFamily="34" charset="0"/>
              </a:rPr>
              <a:t>, umělec přírody 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52248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95550" y="2962276"/>
            <a:ext cx="6508750" cy="90011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b) </a:t>
            </a:r>
            <a:r>
              <a:rPr lang="cs-CZ" altLang="cs-CZ" sz="2000" dirty="0" smtClean="0">
                <a:latin typeface="Arial" panose="020B0604020202020204" pitchFamily="34" charset="0"/>
              </a:rPr>
              <a:t>ekoložka, klimatolog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52249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93964" y="4257676"/>
            <a:ext cx="6518275" cy="90011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c</a:t>
            </a:r>
            <a:r>
              <a:rPr lang="cs-CZ" altLang="cs-CZ" sz="2000" dirty="0" smtClean="0">
                <a:latin typeface="Arial" panose="020B0604020202020204" pitchFamily="34" charset="0"/>
              </a:rPr>
              <a:t>)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vodohospodářka</a:t>
            </a:r>
            <a:r>
              <a:rPr lang="cs-CZ" altLang="cs-CZ" sz="2000" dirty="0" smtClean="0">
                <a:latin typeface="Arial" panose="020B0604020202020204" pitchFamily="34" charset="0"/>
              </a:rPr>
              <a:t>, strážce přírody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52250" name="AutoShape 26"/>
          <p:cNvSpPr>
            <a:spLocks noChangeArrowheads="1"/>
          </p:cNvSpPr>
          <p:nvPr/>
        </p:nvSpPr>
        <p:spPr bwMode="auto">
          <a:xfrm>
            <a:off x="9228138" y="1736726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2251" name="AutoShape 27"/>
          <p:cNvSpPr>
            <a:spLocks noChangeArrowheads="1"/>
          </p:cNvSpPr>
          <p:nvPr/>
        </p:nvSpPr>
        <p:spPr bwMode="auto">
          <a:xfrm>
            <a:off x="9264650" y="3033714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2252" name="AutoShape 28"/>
          <p:cNvSpPr>
            <a:spLocks noChangeArrowheads="1"/>
          </p:cNvSpPr>
          <p:nvPr/>
        </p:nvSpPr>
        <p:spPr bwMode="auto">
          <a:xfrm>
            <a:off x="9264650" y="4329114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2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2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524000" y="549276"/>
            <a:ext cx="91440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rgbClr val="00B0F0"/>
                </a:solidFill>
                <a:latin typeface="Arial" panose="020B0604020202020204" pitchFamily="34" charset="0"/>
              </a:rPr>
              <a:t>Skauting a ŽP </a:t>
            </a:r>
            <a:r>
              <a:rPr lang="cs-CZ" altLang="cs-CZ" sz="2800" dirty="0" smtClean="0">
                <a:solidFill>
                  <a:srgbClr val="00B0F0"/>
                </a:solidFill>
                <a:latin typeface="Arial" panose="020B0604020202020204" pitchFamily="34" charset="0"/>
              </a:rPr>
              <a:t>5000 </a:t>
            </a:r>
            <a:r>
              <a:rPr lang="cs-CZ" altLang="cs-CZ" sz="2800" dirty="0" smtClean="0">
                <a:latin typeface="Arial" panose="020B0604020202020204" pitchFamily="34" charset="0"/>
              </a:rPr>
              <a:t> </a:t>
            </a:r>
            <a:endParaRPr lang="cs-CZ" altLang="cs-CZ" sz="2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latin typeface="Arial" panose="020B0604020202020204" pitchFamily="34" charset="0"/>
              </a:rPr>
              <a:t>V Junáku téma životního prostředí </a:t>
            </a:r>
            <a:br>
              <a:rPr lang="cs-CZ" altLang="cs-CZ" sz="2800" dirty="0">
                <a:latin typeface="Arial" panose="020B0604020202020204" pitchFamily="34" charset="0"/>
              </a:rPr>
            </a:br>
            <a:r>
              <a:rPr lang="cs-CZ" altLang="cs-CZ" sz="2800" dirty="0">
                <a:latin typeface="Arial" panose="020B0604020202020204" pitchFamily="34" charset="0"/>
              </a:rPr>
              <a:t>zaštiťuje a </a:t>
            </a:r>
            <a:r>
              <a:rPr lang="cs-CZ" altLang="cs-CZ" sz="2800" dirty="0" smtClean="0">
                <a:latin typeface="Arial" panose="020B0604020202020204" pitchFamily="34" charset="0"/>
              </a:rPr>
              <a:t>koordinuje odbor, který se jmenuje?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3143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79988" y="3140076"/>
            <a:ext cx="2195512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400" dirty="0">
                <a:latin typeface="Arial" panose="020B0604020202020204" pitchFamily="34" charset="0"/>
              </a:rPr>
              <a:t>Odpověď</a:t>
            </a:r>
          </a:p>
        </p:txBody>
      </p:sp>
      <p:sp>
        <p:nvSpPr>
          <p:cNvPr id="314380" name="AutoShape 12"/>
          <p:cNvSpPr>
            <a:spLocks noChangeArrowheads="1"/>
          </p:cNvSpPr>
          <p:nvPr/>
        </p:nvSpPr>
        <p:spPr bwMode="auto">
          <a:xfrm>
            <a:off x="5718175" y="4761148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4381" name="Text Box 13"/>
          <p:cNvSpPr txBox="1">
            <a:spLocks noChangeArrowheads="1"/>
          </p:cNvSpPr>
          <p:nvPr/>
        </p:nvSpPr>
        <p:spPr bwMode="auto">
          <a:xfrm>
            <a:off x="1524000" y="389731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400" b="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Ekoodbor</a:t>
            </a:r>
            <a:endParaRPr lang="cs-CZ" altLang="cs-CZ" sz="2400" b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4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314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314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79"/>
                  </p:tgtEl>
                </p:cond>
              </p:nextCondLst>
            </p:seq>
          </p:childTnLst>
        </p:cTn>
      </p:par>
    </p:tnLst>
    <p:bldLst>
      <p:bldP spid="314380" grpId="0" animBg="1"/>
      <p:bldP spid="31438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ChangeArrowheads="1"/>
          </p:cNvSpPr>
          <p:nvPr/>
        </p:nvSpPr>
        <p:spPr bwMode="auto">
          <a:xfrm>
            <a:off x="1912938" y="592139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Klimatické změny 1000</a:t>
            </a:r>
            <a:r>
              <a:rPr lang="cs-CZ" altLang="cs-CZ" sz="2800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Jak se nazývá chemický prvek, </a:t>
            </a:r>
            <a:br>
              <a:rPr lang="cs-CZ" altLang="cs-CZ" sz="2800" dirty="0" smtClean="0">
                <a:latin typeface="Arial" panose="020B0604020202020204" pitchFamily="34" charset="0"/>
              </a:rPr>
            </a:br>
            <a:r>
              <a:rPr lang="cs-CZ" altLang="cs-CZ" sz="2800" dirty="0" smtClean="0">
                <a:latin typeface="Arial" panose="020B0604020202020204" pitchFamily="34" charset="0"/>
              </a:rPr>
              <a:t>ke kterému se vztahují emise?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4406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46438" y="2239963"/>
            <a:ext cx="5757862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o</a:t>
            </a:r>
            <a:r>
              <a:rPr lang="cs-CZ" altLang="cs-CZ" sz="2400" dirty="0" smtClean="0">
                <a:latin typeface="Arial" panose="020B0604020202020204" pitchFamily="34" charset="0"/>
              </a:rPr>
              <a:t>xid uhličitý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44062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46438" y="3140076"/>
            <a:ext cx="5757862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smog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44063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46438" y="4041776"/>
            <a:ext cx="576580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methan</a:t>
            </a:r>
            <a:r>
              <a:rPr lang="cs-CZ" altLang="cs-CZ" sz="2400" dirty="0" smtClean="0">
                <a:latin typeface="Arial" panose="020B0604020202020204" pitchFamily="34" charset="0"/>
              </a:rPr>
              <a:t> 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44064" name="AutoShape 32"/>
          <p:cNvSpPr>
            <a:spLocks noChangeArrowheads="1"/>
          </p:cNvSpPr>
          <p:nvPr/>
        </p:nvSpPr>
        <p:spPr bwMode="auto">
          <a:xfrm>
            <a:off x="9228138" y="2133601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4065" name="AutoShape 33"/>
          <p:cNvSpPr>
            <a:spLocks noChangeArrowheads="1"/>
          </p:cNvSpPr>
          <p:nvPr/>
        </p:nvSpPr>
        <p:spPr bwMode="auto">
          <a:xfrm>
            <a:off x="9264650" y="303212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4066" name="AutoShape 34"/>
          <p:cNvSpPr>
            <a:spLocks noChangeArrowheads="1"/>
          </p:cNvSpPr>
          <p:nvPr/>
        </p:nvSpPr>
        <p:spPr bwMode="auto">
          <a:xfrm>
            <a:off x="9264650" y="39322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6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rgbClr val="FF0000"/>
                </a:solidFill>
                <a:latin typeface="Arial" panose="020B0604020202020204" pitchFamily="34" charset="0"/>
              </a:rPr>
              <a:t>Klimatické změny </a:t>
            </a:r>
            <a:r>
              <a:rPr lang="cs-CZ" altLang="cs-CZ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2000</a:t>
            </a:r>
            <a:r>
              <a:rPr lang="cs-CZ" altLang="cs-CZ" sz="2800" dirty="0">
                <a:solidFill>
                  <a:srgbClr val="FF0000"/>
                </a:solidFill>
                <a:latin typeface="Arial" panose="020B0604020202020204" pitchFamily="34" charset="0"/>
              </a:rPr>
              <a:t>: </a:t>
            </a: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Pokud chceme zvrátit oteplování planety musíme: </a:t>
            </a:r>
            <a:endParaRPr kumimoji="1"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31642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84364" y="2239963"/>
            <a:ext cx="7380287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a) </a:t>
            </a:r>
            <a:r>
              <a:rPr kumimoji="1" lang="cs-CZ" altLang="cs-CZ" sz="2000" dirty="0">
                <a:latin typeface="Arial" panose="020B0604020202020204" pitchFamily="34" charset="0"/>
              </a:rPr>
              <a:t>z</a:t>
            </a:r>
            <a:r>
              <a:rPr kumimoji="1" lang="cs-CZ" altLang="cs-CZ" sz="2000" dirty="0" smtClean="0">
                <a:latin typeface="Arial" panose="020B0604020202020204" pitchFamily="34" charset="0"/>
              </a:rPr>
              <a:t>astavit vypouštění emisí skleníkových plynů</a:t>
            </a:r>
            <a:endParaRPr kumimoji="1"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164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84364" y="3140076"/>
            <a:ext cx="7380287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b) </a:t>
            </a:r>
            <a:r>
              <a:rPr kumimoji="1" lang="cs-CZ" altLang="cs-CZ" sz="2000" dirty="0">
                <a:latin typeface="Arial" panose="020B0604020202020204" pitchFamily="34" charset="0"/>
              </a:rPr>
              <a:t>z</a:t>
            </a:r>
            <a:r>
              <a:rPr kumimoji="1" lang="cs-CZ" altLang="cs-CZ" sz="2000" dirty="0" smtClean="0">
                <a:latin typeface="Arial" panose="020B0604020202020204" pitchFamily="34" charset="0"/>
              </a:rPr>
              <a:t>menšit množství skleníkových plynů v atmosféře</a:t>
            </a:r>
            <a:endParaRPr kumimoji="1"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1642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82776" y="4041775"/>
            <a:ext cx="7389813" cy="827088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c) </a:t>
            </a:r>
            <a:r>
              <a:rPr kumimoji="1" lang="cs-CZ" altLang="cs-CZ" sz="2000" dirty="0" smtClean="0">
                <a:latin typeface="Arial" panose="020B0604020202020204" pitchFamily="34" charset="0"/>
              </a:rPr>
              <a:t>zvýšit množství kyslíku v atmosféře </a:t>
            </a:r>
            <a:endParaRPr kumimoji="1"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16429" name="AutoShape 13"/>
          <p:cNvSpPr>
            <a:spLocks noChangeArrowheads="1"/>
          </p:cNvSpPr>
          <p:nvPr/>
        </p:nvSpPr>
        <p:spPr bwMode="auto">
          <a:xfrm>
            <a:off x="9517063" y="213360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16430" name="AutoShape 14"/>
          <p:cNvSpPr>
            <a:spLocks noChangeArrowheads="1"/>
          </p:cNvSpPr>
          <p:nvPr/>
        </p:nvSpPr>
        <p:spPr bwMode="auto">
          <a:xfrm>
            <a:off x="9553575" y="3032126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16431" name="AutoShape 15"/>
          <p:cNvSpPr>
            <a:spLocks noChangeArrowheads="1"/>
          </p:cNvSpPr>
          <p:nvPr/>
        </p:nvSpPr>
        <p:spPr bwMode="auto">
          <a:xfrm>
            <a:off x="9553575" y="39322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6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4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6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4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64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42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51" name="AutoShape 49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4540" y="1428529"/>
            <a:ext cx="1685626" cy="972000"/>
          </a:xfrm>
          <a:prstGeom prst="actionButtonBlank">
            <a:avLst/>
          </a:prstGeom>
          <a:gradFill flip="none" rotWithShape="1">
            <a:gsLst>
              <a:gs pos="0">
                <a:srgbClr val="33CC3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panose="020B0604020202020204" pitchFamily="34" charset="0"/>
              </a:rPr>
              <a:t>1000</a:t>
            </a:r>
          </a:p>
        </p:txBody>
      </p:sp>
      <p:sp>
        <p:nvSpPr>
          <p:cNvPr id="280058" name="AutoShape 50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7441" y="1429443"/>
            <a:ext cx="1685626" cy="972000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1000</a:t>
            </a:r>
          </a:p>
        </p:txBody>
      </p:sp>
      <p:sp>
        <p:nvSpPr>
          <p:cNvPr id="280059" name="AutoShape 50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38786" y="1429443"/>
            <a:ext cx="1685626" cy="972000"/>
          </a:xfrm>
          <a:prstGeom prst="actionButtonBlank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1000</a:t>
            </a:r>
          </a:p>
        </p:txBody>
      </p:sp>
      <p:sp>
        <p:nvSpPr>
          <p:cNvPr id="280060" name="AutoShape 50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1750" y="1428529"/>
            <a:ext cx="1685626" cy="972000"/>
          </a:xfrm>
          <a:prstGeom prst="actionButtonBlank">
            <a:avLst/>
          </a:prstGeo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1000</a:t>
            </a:r>
          </a:p>
        </p:txBody>
      </p:sp>
      <p:sp>
        <p:nvSpPr>
          <p:cNvPr id="280061" name="AutoShape 50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2706" y="1428529"/>
            <a:ext cx="1685626" cy="972000"/>
          </a:xfrm>
          <a:prstGeom prst="actionButtonBlank">
            <a:avLst/>
          </a:prstGeom>
          <a:gradFill>
            <a:gsLst>
              <a:gs pos="0">
                <a:srgbClr val="FF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1000</a:t>
            </a:r>
          </a:p>
        </p:txBody>
      </p:sp>
      <p:sp>
        <p:nvSpPr>
          <p:cNvPr id="280062" name="AutoShape 5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4540" y="2436394"/>
            <a:ext cx="1685625" cy="972000"/>
          </a:xfrm>
          <a:prstGeom prst="actionButtonBlank">
            <a:avLst/>
          </a:prstGeom>
          <a:gradFill flip="none" rotWithShape="1">
            <a:gsLst>
              <a:gs pos="0">
                <a:srgbClr val="33CC3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2000</a:t>
            </a:r>
          </a:p>
        </p:txBody>
      </p:sp>
      <p:sp>
        <p:nvSpPr>
          <p:cNvPr id="280063" name="AutoShape 5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7441" y="2450396"/>
            <a:ext cx="1685625" cy="972000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2000</a:t>
            </a:r>
          </a:p>
        </p:txBody>
      </p:sp>
      <p:sp>
        <p:nvSpPr>
          <p:cNvPr id="280064" name="AutoShape 5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38786" y="2447459"/>
            <a:ext cx="1685625" cy="972000"/>
          </a:xfrm>
          <a:prstGeom prst="actionButtonBlank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panose="020B0604020202020204" pitchFamily="34" charset="0"/>
              </a:rPr>
              <a:t>2000</a:t>
            </a:r>
          </a:p>
        </p:txBody>
      </p:sp>
      <p:sp>
        <p:nvSpPr>
          <p:cNvPr id="280065" name="AutoShape 51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1750" y="2436701"/>
            <a:ext cx="1685625" cy="972000"/>
          </a:xfrm>
          <a:prstGeom prst="actionButtonBlank">
            <a:avLst/>
          </a:prstGeo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panose="020B0604020202020204" pitchFamily="34" charset="0"/>
              </a:rPr>
              <a:t>2000</a:t>
            </a:r>
          </a:p>
        </p:txBody>
      </p:sp>
      <p:sp>
        <p:nvSpPr>
          <p:cNvPr id="280066" name="AutoShape 514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2706" y="2436701"/>
            <a:ext cx="1685625" cy="972000"/>
          </a:xfrm>
          <a:prstGeom prst="actionButtonBlank">
            <a:avLst/>
          </a:prstGeom>
          <a:gradFill>
            <a:gsLst>
              <a:gs pos="0">
                <a:srgbClr val="FF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2000</a:t>
            </a:r>
          </a:p>
        </p:txBody>
      </p:sp>
      <p:sp>
        <p:nvSpPr>
          <p:cNvPr id="280067" name="AutoShape 515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4540" y="3467083"/>
            <a:ext cx="1685626" cy="972000"/>
          </a:xfrm>
          <a:prstGeom prst="actionButtonBlank">
            <a:avLst/>
          </a:prstGeom>
          <a:gradFill flip="none" rotWithShape="1">
            <a:gsLst>
              <a:gs pos="0">
                <a:srgbClr val="33CC3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panose="020B0604020202020204" pitchFamily="34" charset="0"/>
              </a:rPr>
              <a:t>3000</a:t>
            </a:r>
          </a:p>
        </p:txBody>
      </p:sp>
      <p:sp>
        <p:nvSpPr>
          <p:cNvPr id="280068" name="AutoShape 516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7441" y="3476482"/>
            <a:ext cx="1685626" cy="972000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panose="020B0604020202020204" pitchFamily="34" charset="0"/>
              </a:rPr>
              <a:t>3000</a:t>
            </a:r>
          </a:p>
        </p:txBody>
      </p:sp>
      <p:sp>
        <p:nvSpPr>
          <p:cNvPr id="280069" name="AutoShape 517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38786" y="3456208"/>
            <a:ext cx="1685626" cy="972000"/>
          </a:xfrm>
          <a:prstGeom prst="actionButtonBlank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3000</a:t>
            </a:r>
          </a:p>
        </p:txBody>
      </p:sp>
      <p:sp>
        <p:nvSpPr>
          <p:cNvPr id="280070" name="AutoShape 518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1750" y="3448293"/>
            <a:ext cx="1685626" cy="972000"/>
          </a:xfrm>
          <a:prstGeom prst="actionButtonBlank">
            <a:avLst/>
          </a:prstGeo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3000</a:t>
            </a:r>
          </a:p>
        </p:txBody>
      </p:sp>
      <p:sp>
        <p:nvSpPr>
          <p:cNvPr id="280071" name="AutoShape 519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2706" y="3448293"/>
            <a:ext cx="1685626" cy="972000"/>
          </a:xfrm>
          <a:prstGeom prst="actionButtonBlank">
            <a:avLst/>
          </a:prstGeom>
          <a:gradFill>
            <a:gsLst>
              <a:gs pos="0">
                <a:srgbClr val="FF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3000</a:t>
            </a:r>
          </a:p>
        </p:txBody>
      </p:sp>
      <p:sp>
        <p:nvSpPr>
          <p:cNvPr id="280072" name="AutoShape 520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4540" y="4489184"/>
            <a:ext cx="1685625" cy="972000"/>
          </a:xfrm>
          <a:prstGeom prst="actionButtonBlank">
            <a:avLst/>
          </a:prstGeom>
          <a:gradFill flip="none" rotWithShape="1">
            <a:gsLst>
              <a:gs pos="0">
                <a:srgbClr val="33CC3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4000</a:t>
            </a:r>
          </a:p>
        </p:txBody>
      </p:sp>
      <p:sp>
        <p:nvSpPr>
          <p:cNvPr id="280073" name="AutoShape 521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7441" y="4482759"/>
            <a:ext cx="1685625" cy="972000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4000</a:t>
            </a:r>
          </a:p>
        </p:txBody>
      </p:sp>
      <p:sp>
        <p:nvSpPr>
          <p:cNvPr id="280074" name="AutoShape 522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38786" y="4480985"/>
            <a:ext cx="1685625" cy="972000"/>
          </a:xfrm>
          <a:prstGeom prst="actionButtonBlank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4000</a:t>
            </a:r>
          </a:p>
        </p:txBody>
      </p:sp>
      <p:sp>
        <p:nvSpPr>
          <p:cNvPr id="280075" name="AutoShape 523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9742" y="4467252"/>
            <a:ext cx="1685625" cy="972000"/>
          </a:xfrm>
          <a:prstGeom prst="actionButtonBlank">
            <a:avLst/>
          </a:prstGeo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4000</a:t>
            </a:r>
          </a:p>
        </p:txBody>
      </p:sp>
      <p:sp>
        <p:nvSpPr>
          <p:cNvPr id="280076" name="AutoShape 524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2706" y="4473529"/>
            <a:ext cx="1685625" cy="972000"/>
          </a:xfrm>
          <a:prstGeom prst="actionButtonBlank">
            <a:avLst/>
          </a:prstGeom>
          <a:gradFill>
            <a:gsLst>
              <a:gs pos="0">
                <a:srgbClr val="FF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 dirty="0">
                <a:latin typeface="Arial" panose="020B0604020202020204" pitchFamily="34" charset="0"/>
              </a:rPr>
              <a:t>4000</a:t>
            </a:r>
          </a:p>
        </p:txBody>
      </p:sp>
      <p:sp>
        <p:nvSpPr>
          <p:cNvPr id="280077" name="AutoShape 525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4540" y="5504860"/>
            <a:ext cx="1685626" cy="972000"/>
          </a:xfrm>
          <a:prstGeom prst="actionButtonBlank">
            <a:avLst/>
          </a:prstGeom>
          <a:gradFill flip="none" rotWithShape="1">
            <a:gsLst>
              <a:gs pos="0">
                <a:srgbClr val="33CC3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5000</a:t>
            </a:r>
          </a:p>
        </p:txBody>
      </p:sp>
      <p:sp>
        <p:nvSpPr>
          <p:cNvPr id="280078" name="AutoShape 526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07441" y="5504860"/>
            <a:ext cx="1685626" cy="972000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5000</a:t>
            </a:r>
          </a:p>
        </p:txBody>
      </p:sp>
      <p:sp>
        <p:nvSpPr>
          <p:cNvPr id="280079" name="AutoShape 527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38786" y="5504860"/>
            <a:ext cx="1685626" cy="972000"/>
          </a:xfrm>
          <a:prstGeom prst="actionButtonBlank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5000</a:t>
            </a:r>
          </a:p>
        </p:txBody>
      </p:sp>
      <p:sp>
        <p:nvSpPr>
          <p:cNvPr id="280080" name="AutoShape 528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79742" y="5504860"/>
            <a:ext cx="1685626" cy="972000"/>
          </a:xfrm>
          <a:prstGeom prst="actionButtonBlank">
            <a:avLst/>
          </a:prstGeo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5000</a:t>
            </a:r>
          </a:p>
        </p:txBody>
      </p:sp>
      <p:sp>
        <p:nvSpPr>
          <p:cNvPr id="280081" name="AutoShape 529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6810" y="5504860"/>
            <a:ext cx="1685626" cy="972000"/>
          </a:xfrm>
          <a:prstGeom prst="actionButtonBlank">
            <a:avLst/>
          </a:prstGeom>
          <a:gradFill>
            <a:gsLst>
              <a:gs pos="0">
                <a:srgbClr val="FF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5000</a:t>
            </a:r>
          </a:p>
        </p:txBody>
      </p:sp>
      <p:sp>
        <p:nvSpPr>
          <p:cNvPr id="280082" name="AutoShape 5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74830" y="409974"/>
            <a:ext cx="1685626" cy="972000"/>
          </a:xfrm>
          <a:prstGeom prst="actionButtonBlank">
            <a:avLst/>
          </a:prstGeom>
          <a:gradFill flip="none" rotWithShape="1">
            <a:gsLst>
              <a:gs pos="0">
                <a:srgbClr val="33CC33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dirty="0" smtClean="0">
                <a:latin typeface="Arial" panose="020B0604020202020204" pitchFamily="34" charset="0"/>
              </a:rPr>
              <a:t>Ekoškola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280083" name="AutoShape 5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04431" y="404121"/>
            <a:ext cx="1685626" cy="972000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dirty="0" smtClean="0">
                <a:latin typeface="Arial" panose="020B0604020202020204" pitchFamily="34" charset="0"/>
              </a:rPr>
              <a:t>7 kroků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280084" name="AutoShape 5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30972" y="409974"/>
            <a:ext cx="1685626" cy="972000"/>
          </a:xfrm>
          <a:prstGeom prst="actionButtonBlank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dirty="0" smtClean="0">
                <a:latin typeface="Arial" panose="020B0604020202020204" pitchFamily="34" charset="0"/>
              </a:rPr>
              <a:t>Skauting</a:t>
            </a:r>
            <a:br>
              <a:rPr lang="cs-CZ" altLang="cs-CZ" dirty="0" smtClean="0">
                <a:latin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</a:rPr>
              <a:t>a ŽP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280085" name="AutoShape 5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71750" y="415476"/>
            <a:ext cx="1685626" cy="972000"/>
          </a:xfrm>
          <a:prstGeom prst="actionButtonBlank">
            <a:avLst/>
          </a:prstGeo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dirty="0" smtClean="0">
                <a:latin typeface="Arial" panose="020B0604020202020204" pitchFamily="34" charset="0"/>
              </a:rPr>
              <a:t>Klimatické</a:t>
            </a:r>
            <a:br>
              <a:rPr lang="cs-CZ" altLang="cs-CZ" dirty="0" smtClean="0">
                <a:latin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</a:rPr>
              <a:t>změny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280086" name="AutoShape 5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2706" y="416614"/>
            <a:ext cx="1685626" cy="972000"/>
          </a:xfrm>
          <a:prstGeom prst="actionButtonBlank">
            <a:avLst/>
          </a:prstGeom>
          <a:gradFill>
            <a:gsLst>
              <a:gs pos="0">
                <a:srgbClr val="FFFFFF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dirty="0" smtClean="0">
                <a:latin typeface="Arial" panose="020B0604020202020204" pitchFamily="34" charset="0"/>
              </a:rPr>
              <a:t>Projekt</a:t>
            </a:r>
            <a:br>
              <a:rPr lang="cs-CZ" altLang="cs-CZ" dirty="0" smtClean="0">
                <a:latin typeface="Arial" panose="020B0604020202020204" pitchFamily="34" charset="0"/>
              </a:rPr>
            </a:br>
            <a:r>
              <a:rPr lang="cs-CZ" altLang="cs-CZ" dirty="0" err="1" smtClean="0">
                <a:latin typeface="Arial" panose="020B0604020202020204" pitchFamily="34" charset="0"/>
              </a:rPr>
              <a:t>Ekoklubovna</a:t>
            </a:r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0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0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0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0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0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80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80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80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0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0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0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0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0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80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80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80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0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0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0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0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0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80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80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00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0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80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0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0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5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80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 nodeType="clickPar">
                      <p:stCondLst>
                        <p:cond delay="0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80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80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800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80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7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0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 nodeType="clickPar">
                      <p:stCondLst>
                        <p:cond delay="0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80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80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 nodeType="clickPar">
                      <p:stCondLst>
                        <p:cond delay="0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80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280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280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2800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80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80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 nodeType="clickPar">
                      <p:stCondLst>
                        <p:cond delay="0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80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 nodeType="clickPar">
                      <p:stCondLst>
                        <p:cond delay="0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4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280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 nodeType="clickPar">
                      <p:stCondLst>
                        <p:cond delay="0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5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280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 nodeType="clickPar">
                      <p:stCondLst>
                        <p:cond delay="0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2000" fill="hold"/>
                                        <p:tgtEl>
                                          <p:spTgt spid="280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280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2800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6"/>
                  </p:tgtEl>
                </p:cond>
              </p:nextCondLst>
            </p:seq>
          </p:childTnLst>
        </p:cTn>
      </p:par>
    </p:tnLst>
    <p:bldLst>
      <p:bldP spid="280051" grpId="0" animBg="1"/>
      <p:bldP spid="280058" grpId="0" animBg="1"/>
      <p:bldP spid="280059" grpId="0" animBg="1"/>
      <p:bldP spid="280060" grpId="0" animBg="1"/>
      <p:bldP spid="280061" grpId="0" animBg="1"/>
      <p:bldP spid="280062" grpId="0" animBg="1"/>
      <p:bldP spid="280063" grpId="0" animBg="1"/>
      <p:bldP spid="280064" grpId="0" animBg="1"/>
      <p:bldP spid="280065" grpId="0" animBg="1"/>
      <p:bldP spid="280066" grpId="0" animBg="1"/>
      <p:bldP spid="280067" grpId="0" animBg="1"/>
      <p:bldP spid="280068" grpId="0" animBg="1"/>
      <p:bldP spid="280069" grpId="0" animBg="1"/>
      <p:bldP spid="280070" grpId="0" animBg="1"/>
      <p:bldP spid="280071" grpId="0" animBg="1"/>
      <p:bldP spid="280072" grpId="0" animBg="1"/>
      <p:bldP spid="280073" grpId="0" animBg="1"/>
      <p:bldP spid="280074" grpId="0" animBg="1"/>
      <p:bldP spid="280075" grpId="0" animBg="1"/>
      <p:bldP spid="280076" grpId="0" animBg="1"/>
      <p:bldP spid="280077" grpId="0" animBg="1"/>
      <p:bldP spid="280078" grpId="0" animBg="1"/>
      <p:bldP spid="280079" grpId="0" animBg="1"/>
      <p:bldP spid="280080" grpId="0" animBg="1"/>
      <p:bldP spid="280081" grpId="0" animBg="1"/>
      <p:bldP spid="280082" grpId="0" animBg="1"/>
      <p:bldP spid="280083" grpId="0" animBg="1"/>
      <p:bldP spid="280084" grpId="0" animBg="1"/>
      <p:bldP spid="280085" grpId="0" animBg="1"/>
      <p:bldP spid="28008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rgbClr val="FF0000"/>
                </a:solidFill>
                <a:latin typeface="Arial" panose="020B0604020202020204" pitchFamily="34" charset="0"/>
              </a:rPr>
              <a:t>Klimatické změny 3</a:t>
            </a:r>
            <a:r>
              <a:rPr lang="cs-CZ" altLang="cs-CZ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000 </a:t>
            </a:r>
            <a:endParaRPr lang="cs-CZ" altLang="cs-CZ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kumimoji="1" lang="cs-CZ" altLang="cs-CZ" sz="2800" dirty="0" smtClean="0">
                <a:latin typeface="Arial" panose="020B0604020202020204" pitchFamily="34" charset="0"/>
              </a:rPr>
              <a:t>Jaká teplota by panovala na Zemi, kdyby zmizel skleníkový efekt planety?</a:t>
            </a:r>
            <a:endParaRPr kumimoji="1"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3154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4214" y="2455863"/>
            <a:ext cx="7229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 smtClean="0">
                <a:latin typeface="Arial" panose="020B0604020202020204" pitchFamily="34" charset="0"/>
              </a:rPr>
              <a:t>-18 °C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3154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4214" y="3355976"/>
            <a:ext cx="7229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0 °</a:t>
            </a:r>
            <a:r>
              <a:rPr lang="cs-CZ" altLang="cs-CZ" sz="2400" dirty="0" smtClean="0">
                <a:latin typeface="Arial" panose="020B0604020202020204" pitchFamily="34" charset="0"/>
              </a:rPr>
              <a:t>C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31540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1039" y="4257676"/>
            <a:ext cx="7240587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20 °</a:t>
            </a:r>
            <a:r>
              <a:rPr lang="cs-CZ" altLang="cs-CZ" sz="2400" dirty="0" smtClean="0">
                <a:latin typeface="Arial" panose="020B0604020202020204" pitchFamily="34" charset="0"/>
              </a:rPr>
              <a:t>C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315405" name="AutoShape 13"/>
          <p:cNvSpPr>
            <a:spLocks noChangeArrowheads="1"/>
          </p:cNvSpPr>
          <p:nvPr/>
        </p:nvSpPr>
        <p:spPr bwMode="auto">
          <a:xfrm>
            <a:off x="9407525" y="2349501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15406" name="AutoShape 14"/>
          <p:cNvSpPr>
            <a:spLocks noChangeArrowheads="1"/>
          </p:cNvSpPr>
          <p:nvPr/>
        </p:nvSpPr>
        <p:spPr bwMode="auto">
          <a:xfrm>
            <a:off x="9444038" y="324802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15407" name="AutoShape 15"/>
          <p:cNvSpPr>
            <a:spLocks noChangeArrowheads="1"/>
          </p:cNvSpPr>
          <p:nvPr/>
        </p:nvSpPr>
        <p:spPr bwMode="auto">
          <a:xfrm>
            <a:off x="9444038" y="41481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5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0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5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0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5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0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424114" y="5876926"/>
            <a:ext cx="792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2531" name="Rectangle 23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rgbClr val="FF0000"/>
                </a:solidFill>
                <a:latin typeface="Arial" panose="020B0604020202020204" pitchFamily="34" charset="0"/>
              </a:rPr>
              <a:t>Klimatické změny 4</a:t>
            </a:r>
            <a:r>
              <a:rPr lang="cs-CZ" altLang="cs-CZ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000 </a:t>
            </a:r>
            <a:endParaRPr lang="cs-CZ" altLang="cs-CZ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kumimoji="1" lang="cs-CZ" altLang="cs-CZ" sz="2800" dirty="0" smtClean="0">
                <a:latin typeface="Arial" panose="020B0604020202020204" pitchFamily="34" charset="0"/>
              </a:rPr>
              <a:t>Jak rychle se otepluje naše planeta za posledních150 let ve srovnání </a:t>
            </a:r>
            <a:br>
              <a:rPr kumimoji="1" lang="cs-CZ" altLang="cs-CZ" sz="2800" dirty="0" smtClean="0">
                <a:latin typeface="Arial" panose="020B0604020202020204" pitchFamily="34" charset="0"/>
              </a:rPr>
            </a:br>
            <a:r>
              <a:rPr kumimoji="1" lang="cs-CZ" altLang="cs-CZ" sz="2800" dirty="0" smtClean="0">
                <a:latin typeface="Arial" panose="020B0604020202020204" pitchFamily="34" charset="0"/>
              </a:rPr>
              <a:t>s předchozími tisíciletí? </a:t>
            </a:r>
            <a:endParaRPr kumimoji="1"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49182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4214" y="3140076"/>
            <a:ext cx="7229475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 smtClean="0">
                <a:latin typeface="Arial" panose="020B0604020202020204" pitchFamily="34" charset="0"/>
              </a:rPr>
              <a:t>100x rychleji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49183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4214" y="4040188"/>
            <a:ext cx="7229475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30x rychleji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49184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51039" y="4941888"/>
            <a:ext cx="7240587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smtClean="0">
                <a:latin typeface="Arial" panose="020B0604020202020204" pitchFamily="34" charset="0"/>
              </a:rPr>
              <a:t>10x rychleji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49185" name="AutoShape 33"/>
          <p:cNvSpPr>
            <a:spLocks noChangeArrowheads="1"/>
          </p:cNvSpPr>
          <p:nvPr/>
        </p:nvSpPr>
        <p:spPr bwMode="auto">
          <a:xfrm>
            <a:off x="9407525" y="3033714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9186" name="AutoShape 34"/>
          <p:cNvSpPr>
            <a:spLocks noChangeArrowheads="1"/>
          </p:cNvSpPr>
          <p:nvPr/>
        </p:nvSpPr>
        <p:spPr bwMode="auto">
          <a:xfrm>
            <a:off x="9444038" y="39322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9187" name="AutoShape 35"/>
          <p:cNvSpPr>
            <a:spLocks noChangeArrowheads="1"/>
          </p:cNvSpPr>
          <p:nvPr/>
        </p:nvSpPr>
        <p:spPr bwMode="auto">
          <a:xfrm>
            <a:off x="9444038" y="4832351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8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9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8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9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8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2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rgbClr val="FF0000"/>
                </a:solidFill>
                <a:latin typeface="Arial" panose="020B0604020202020204" pitchFamily="34" charset="0"/>
              </a:rPr>
              <a:t>Klimatické změny </a:t>
            </a:r>
            <a:r>
              <a:rPr lang="cs-CZ" altLang="cs-CZ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5000 </a:t>
            </a:r>
            <a:endParaRPr lang="cs-CZ" altLang="cs-CZ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Jak zní slovo označující opatření, která zmírňují nebo předchází změnám klimatu: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5020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79988" y="3140076"/>
            <a:ext cx="2195512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Arial" panose="020B0604020202020204" pitchFamily="34" charset="0"/>
              </a:rPr>
              <a:t>Odpověď</a:t>
            </a:r>
          </a:p>
        </p:txBody>
      </p:sp>
      <p:sp>
        <p:nvSpPr>
          <p:cNvPr id="50207" name="AutoShape 31"/>
          <p:cNvSpPr>
            <a:spLocks noChangeArrowheads="1"/>
          </p:cNvSpPr>
          <p:nvPr/>
        </p:nvSpPr>
        <p:spPr bwMode="auto">
          <a:xfrm>
            <a:off x="5718175" y="4940301"/>
            <a:ext cx="755650" cy="720725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381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5379301" y="3951289"/>
            <a:ext cx="14334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mitigace</a:t>
            </a:r>
            <a:endParaRPr lang="cs-CZ" altLang="cs-CZ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el-GR" altLang="cs-CZ" sz="2400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6"/>
                  </p:tgtEl>
                </p:cond>
              </p:nextCondLst>
            </p:seq>
          </p:childTnLst>
        </p:cTn>
      </p:par>
    </p:tnLst>
    <p:bldLst>
      <p:bldP spid="50207" grpId="0" animBg="1"/>
      <p:bldP spid="5020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Projekt </a:t>
            </a:r>
            <a:r>
              <a:rPr lang="cs-CZ" altLang="cs-CZ" sz="2800" dirty="0" err="1" smtClean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Ekoklubovna</a:t>
            </a:r>
            <a:r>
              <a:rPr lang="cs-CZ" altLang="cs-CZ" sz="2800" dirty="0" smtClean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 1000 </a:t>
            </a:r>
            <a:endParaRPr lang="cs-CZ" altLang="cs-CZ" sz="2800" dirty="0">
              <a:solidFill>
                <a:schemeClr val="accent3">
                  <a:lumMod val="65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Kolik týmů pilotuje projekt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Ekoklubovna</a:t>
            </a:r>
            <a:r>
              <a:rPr lang="cs-CZ" altLang="cs-CZ" sz="2800" dirty="0" smtClean="0">
                <a:latin typeface="Arial" panose="020B0604020202020204" pitchFamily="34" charset="0"/>
              </a:rPr>
              <a:t>: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54294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46438" y="2239963"/>
            <a:ext cx="5757862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5</a:t>
            </a:r>
          </a:p>
        </p:txBody>
      </p:sp>
      <p:sp>
        <p:nvSpPr>
          <p:cNvPr id="54295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54376" y="4459316"/>
            <a:ext cx="5757862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</a:t>
            </a:r>
            <a:r>
              <a:rPr lang="cs-CZ" altLang="cs-CZ" sz="2400" dirty="0" smtClean="0">
                <a:latin typeface="Arial" panose="020B0604020202020204" pitchFamily="34" charset="0"/>
              </a:rPr>
              <a:t>) </a:t>
            </a:r>
            <a:r>
              <a:rPr lang="cs-CZ" altLang="cs-CZ" sz="2400" dirty="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5429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57413" y="3303646"/>
            <a:ext cx="576580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</a:t>
            </a:r>
            <a:r>
              <a:rPr lang="cs-CZ" altLang="cs-CZ" sz="2400" dirty="0" smtClean="0">
                <a:latin typeface="Arial" panose="020B0604020202020204" pitchFamily="34" charset="0"/>
              </a:rPr>
              <a:t>) 6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54297" name="AutoShape 25"/>
          <p:cNvSpPr>
            <a:spLocks noChangeArrowheads="1"/>
          </p:cNvSpPr>
          <p:nvPr/>
        </p:nvSpPr>
        <p:spPr bwMode="auto">
          <a:xfrm>
            <a:off x="9228138" y="213360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4298" name="AutoShape 26"/>
          <p:cNvSpPr>
            <a:spLocks noChangeArrowheads="1"/>
          </p:cNvSpPr>
          <p:nvPr/>
        </p:nvSpPr>
        <p:spPr bwMode="auto">
          <a:xfrm>
            <a:off x="9272588" y="435136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4299" name="AutoShape 27"/>
          <p:cNvSpPr>
            <a:spLocks noChangeArrowheads="1"/>
          </p:cNvSpPr>
          <p:nvPr/>
        </p:nvSpPr>
        <p:spPr bwMode="auto">
          <a:xfrm>
            <a:off x="9275625" y="3194109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4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6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Projekt </a:t>
            </a:r>
            <a:r>
              <a:rPr lang="cs-CZ" altLang="cs-CZ" sz="2800" dirty="0" err="1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Ekoklubovna</a:t>
            </a:r>
            <a:r>
              <a:rPr lang="cs-CZ" altLang="cs-CZ" sz="2800" dirty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dirty="0" smtClean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2000 </a:t>
            </a:r>
            <a:endParaRPr lang="cs-CZ" altLang="cs-CZ" sz="2800" dirty="0">
              <a:solidFill>
                <a:schemeClr val="accent3">
                  <a:lumMod val="65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Do kolika let jsou v projektu bráni </a:t>
            </a:r>
            <a:br>
              <a:rPr lang="cs-CZ" altLang="cs-CZ" sz="2800" dirty="0" smtClean="0">
                <a:latin typeface="Arial" panose="020B0604020202020204" pitchFamily="34" charset="0"/>
              </a:rPr>
            </a:br>
            <a:r>
              <a:rPr lang="cs-CZ" altLang="cs-CZ" sz="2800" i="1" dirty="0" smtClean="0">
                <a:latin typeface="Arial" panose="020B0604020202020204" pitchFamily="34" charset="0"/>
              </a:rPr>
              <a:t>mladí lidé </a:t>
            </a:r>
            <a:r>
              <a:rPr lang="cs-CZ" altLang="cs-CZ" sz="2800" dirty="0" smtClean="0">
                <a:latin typeface="Arial" panose="020B0604020202020204" pitchFamily="34" charset="0"/>
              </a:rPr>
              <a:t>(pak již jsou dospělý)?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30619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95550" y="2274888"/>
            <a:ext cx="6508750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a) </a:t>
            </a:r>
            <a:r>
              <a:rPr kumimoji="1" lang="cs-CZ" altLang="cs-CZ" sz="2000" dirty="0">
                <a:latin typeface="Arial" panose="020B0604020202020204" pitchFamily="34" charset="0"/>
              </a:rPr>
              <a:t>d</a:t>
            </a:r>
            <a:r>
              <a:rPr kumimoji="1" lang="cs-CZ" altLang="cs-CZ" sz="2000" dirty="0" smtClean="0">
                <a:latin typeface="Arial" panose="020B0604020202020204" pitchFamily="34" charset="0"/>
              </a:rPr>
              <a:t>o 15 </a:t>
            </a:r>
            <a:endParaRPr kumimoji="1"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06197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95550" y="3175001"/>
            <a:ext cx="650875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b) d</a:t>
            </a:r>
            <a:r>
              <a:rPr lang="cs-CZ" altLang="cs-CZ" sz="2000" dirty="0" smtClean="0">
                <a:latin typeface="Arial" panose="020B0604020202020204" pitchFamily="34" charset="0"/>
              </a:rPr>
              <a:t>o 18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06198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95550" y="4076701"/>
            <a:ext cx="6516688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Arial" panose="020B0604020202020204" pitchFamily="34" charset="0"/>
              </a:rPr>
              <a:t>c) </a:t>
            </a:r>
            <a:r>
              <a:rPr kumimoji="1" lang="cs-CZ" altLang="cs-CZ" sz="2000" dirty="0">
                <a:latin typeface="Arial" panose="020B0604020202020204" pitchFamily="34" charset="0"/>
              </a:rPr>
              <a:t>d</a:t>
            </a:r>
            <a:r>
              <a:rPr kumimoji="1" lang="cs-CZ" altLang="cs-CZ" sz="2000" dirty="0" smtClean="0">
                <a:latin typeface="Arial" panose="020B0604020202020204" pitchFamily="34" charset="0"/>
              </a:rPr>
              <a:t>o 26</a:t>
            </a:r>
            <a:endParaRPr kumimoji="1"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306199" name="AutoShape 23"/>
          <p:cNvSpPr>
            <a:spLocks noChangeArrowheads="1"/>
          </p:cNvSpPr>
          <p:nvPr/>
        </p:nvSpPr>
        <p:spPr bwMode="auto">
          <a:xfrm>
            <a:off x="9228138" y="216852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6200" name="AutoShape 24"/>
          <p:cNvSpPr>
            <a:spLocks noChangeArrowheads="1"/>
          </p:cNvSpPr>
          <p:nvPr/>
        </p:nvSpPr>
        <p:spPr bwMode="auto">
          <a:xfrm>
            <a:off x="9264650" y="306705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6201" name="AutoShape 25"/>
          <p:cNvSpPr>
            <a:spLocks noChangeArrowheads="1"/>
          </p:cNvSpPr>
          <p:nvPr/>
        </p:nvSpPr>
        <p:spPr bwMode="auto">
          <a:xfrm>
            <a:off x="9264650" y="3967164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6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19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6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19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6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198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2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Projekt </a:t>
            </a:r>
            <a:r>
              <a:rPr lang="cs-CZ" altLang="cs-CZ" sz="2800" dirty="0" err="1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Ekoklubovna</a:t>
            </a:r>
            <a:r>
              <a:rPr lang="cs-CZ" altLang="cs-CZ" sz="2800" dirty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dirty="0" smtClean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3000 </a:t>
            </a:r>
            <a:endParaRPr lang="cs-CZ" altLang="cs-CZ" sz="2800" dirty="0">
              <a:solidFill>
                <a:schemeClr val="accent3">
                  <a:lumMod val="65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  <a:sym typeface="Symbol" panose="05050102010706020507" pitchFamily="18" charset="2"/>
              </a:rPr>
              <a:t>Které město není v projektu zastoupené</a:t>
            </a:r>
            <a:r>
              <a:rPr lang="cs-CZ" altLang="cs-CZ" sz="2800" dirty="0" smtClean="0">
                <a:latin typeface="Arial" panose="020B0604020202020204" pitchFamily="34" charset="0"/>
              </a:rPr>
              <a:t>: 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43031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46438" y="2239963"/>
            <a:ext cx="5757862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Rožmitál</a:t>
            </a:r>
            <a:r>
              <a:rPr lang="cs-CZ" altLang="cs-CZ" sz="2400" dirty="0" smtClean="0">
                <a:latin typeface="Arial" panose="020B0604020202020204" pitchFamily="34" charset="0"/>
              </a:rPr>
              <a:t> pod Třemšínem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43032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46438" y="3140076"/>
            <a:ext cx="5757862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Třebíč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43033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46438" y="4041776"/>
            <a:ext cx="576580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smtClean="0">
                <a:latin typeface="Arial" panose="020B0604020202020204" pitchFamily="34" charset="0"/>
              </a:rPr>
              <a:t>Český Krumlov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43034" name="AutoShape 26"/>
          <p:cNvSpPr>
            <a:spLocks noChangeArrowheads="1"/>
          </p:cNvSpPr>
          <p:nvPr/>
        </p:nvSpPr>
        <p:spPr bwMode="auto">
          <a:xfrm>
            <a:off x="9228138" y="213360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3035" name="AutoShape 27"/>
          <p:cNvSpPr>
            <a:spLocks noChangeArrowheads="1"/>
          </p:cNvSpPr>
          <p:nvPr/>
        </p:nvSpPr>
        <p:spPr bwMode="auto">
          <a:xfrm>
            <a:off x="9264650" y="3032126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3036" name="AutoShape 28"/>
          <p:cNvSpPr>
            <a:spLocks noChangeArrowheads="1"/>
          </p:cNvSpPr>
          <p:nvPr/>
        </p:nvSpPr>
        <p:spPr bwMode="auto">
          <a:xfrm>
            <a:off x="9264650" y="39322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3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3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33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2"/>
          <p:cNvSpPr>
            <a:spLocks noChangeArrowheads="1"/>
          </p:cNvSpPr>
          <p:nvPr/>
        </p:nvSpPr>
        <p:spPr bwMode="auto">
          <a:xfrm>
            <a:off x="911424" y="549276"/>
            <a:ext cx="10045116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Projekt </a:t>
            </a:r>
            <a:r>
              <a:rPr lang="cs-CZ" altLang="cs-CZ" sz="2800" dirty="0" err="1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Ekoklubovna</a:t>
            </a:r>
            <a:r>
              <a:rPr lang="cs-CZ" altLang="cs-CZ" sz="2800" dirty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 4</a:t>
            </a:r>
            <a:r>
              <a:rPr lang="cs-CZ" altLang="cs-CZ" sz="2800" dirty="0" smtClean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000 </a:t>
            </a:r>
            <a:endParaRPr lang="cs-CZ" altLang="cs-CZ" sz="2800" dirty="0">
              <a:solidFill>
                <a:schemeClr val="accent3">
                  <a:lumMod val="65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kumimoji="1" lang="cs-CZ" altLang="cs-CZ" sz="2800" dirty="0" smtClean="0">
                <a:latin typeface="Arial" panose="020B0604020202020204" pitchFamily="34" charset="0"/>
              </a:rPr>
              <a:t>Kolik ekoprogramů má každý tým </a:t>
            </a:r>
          </a:p>
          <a:p>
            <a:pPr algn="ctr" eaLnBrk="1" hangingPunct="1">
              <a:spcBef>
                <a:spcPct val="20000"/>
              </a:spcBef>
            </a:pPr>
            <a:r>
              <a:rPr kumimoji="1" lang="cs-CZ" altLang="cs-CZ" sz="2800" dirty="0" smtClean="0">
                <a:latin typeface="Arial" panose="020B0604020202020204" pitchFamily="34" charset="0"/>
              </a:rPr>
              <a:t>udělat pro děti </a:t>
            </a:r>
            <a:r>
              <a:rPr kumimoji="1" lang="cs-CZ" altLang="cs-CZ" sz="2800" i="1" dirty="0" smtClean="0">
                <a:latin typeface="Arial" panose="020B0604020202020204" pitchFamily="34" charset="0"/>
              </a:rPr>
              <a:t>(nebo jinou </a:t>
            </a:r>
            <a:r>
              <a:rPr kumimoji="1" lang="cs-CZ" altLang="cs-CZ" sz="2800" i="1" dirty="0">
                <a:latin typeface="Arial" panose="020B0604020202020204" pitchFamily="34" charset="0"/>
              </a:rPr>
              <a:t>c</a:t>
            </a:r>
            <a:r>
              <a:rPr kumimoji="1" lang="cs-CZ" altLang="cs-CZ" sz="2800" i="1" dirty="0" smtClean="0">
                <a:latin typeface="Arial" panose="020B0604020202020204" pitchFamily="34" charset="0"/>
              </a:rPr>
              <a:t>ílovku):</a:t>
            </a:r>
            <a:endParaRPr kumimoji="1" lang="cs-CZ" altLang="cs-CZ" sz="2800" i="1" dirty="0">
              <a:latin typeface="Arial" panose="020B0604020202020204" pitchFamily="34" charset="0"/>
            </a:endParaRPr>
          </a:p>
        </p:txBody>
      </p:sp>
      <p:sp>
        <p:nvSpPr>
          <p:cNvPr id="182295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2274888"/>
            <a:ext cx="5757863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 smtClean="0">
                <a:latin typeface="Arial" panose="020B0604020202020204" pitchFamily="34" charset="0"/>
              </a:rPr>
              <a:t>4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18229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3175001"/>
            <a:ext cx="575786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6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182297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5" y="4076701"/>
            <a:ext cx="576580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smtClean="0">
                <a:latin typeface="Arial" panose="020B0604020202020204" pitchFamily="34" charset="0"/>
              </a:rPr>
              <a:t>8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182298" name="AutoShape 26"/>
          <p:cNvSpPr>
            <a:spLocks noChangeArrowheads="1"/>
          </p:cNvSpPr>
          <p:nvPr/>
        </p:nvSpPr>
        <p:spPr bwMode="auto">
          <a:xfrm>
            <a:off x="9197975" y="2168526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82299" name="AutoShape 27"/>
          <p:cNvSpPr>
            <a:spLocks noChangeArrowheads="1"/>
          </p:cNvSpPr>
          <p:nvPr/>
        </p:nvSpPr>
        <p:spPr bwMode="auto">
          <a:xfrm>
            <a:off x="9234488" y="306705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82300" name="AutoShape 28"/>
          <p:cNvSpPr>
            <a:spLocks noChangeArrowheads="1"/>
          </p:cNvSpPr>
          <p:nvPr/>
        </p:nvSpPr>
        <p:spPr bwMode="auto">
          <a:xfrm>
            <a:off x="9234488" y="3967164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30602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2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2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97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2"/>
          <p:cNvSpPr>
            <a:spLocks noChangeArrowheads="1"/>
          </p:cNvSpPr>
          <p:nvPr/>
        </p:nvSpPr>
        <p:spPr bwMode="auto">
          <a:xfrm>
            <a:off x="911424" y="549276"/>
            <a:ext cx="10045116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Projekt </a:t>
            </a:r>
            <a:r>
              <a:rPr lang="cs-CZ" altLang="cs-CZ" sz="2800" dirty="0" err="1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Ekoklubovna</a:t>
            </a:r>
            <a:r>
              <a:rPr lang="cs-CZ" altLang="cs-CZ" sz="2800" dirty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 5</a:t>
            </a:r>
            <a:r>
              <a:rPr lang="cs-CZ" altLang="cs-CZ" sz="2800" dirty="0" smtClean="0">
                <a:solidFill>
                  <a:schemeClr val="accent3">
                    <a:lumMod val="65000"/>
                  </a:schemeClr>
                </a:solidFill>
                <a:latin typeface="Arial" panose="020B0604020202020204" pitchFamily="34" charset="0"/>
              </a:rPr>
              <a:t>000 </a:t>
            </a:r>
            <a:endParaRPr lang="cs-CZ" altLang="cs-CZ" sz="2800" dirty="0">
              <a:solidFill>
                <a:schemeClr val="accent3">
                  <a:lumMod val="65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kumimoji="1" lang="cs-CZ" altLang="cs-CZ" sz="2800" dirty="0">
                <a:latin typeface="Arial" panose="020B0604020202020204" pitchFamily="34" charset="0"/>
              </a:rPr>
              <a:t>Kolik týmů již teď dosáhne na jednu </a:t>
            </a:r>
            <a:br>
              <a:rPr kumimoji="1" lang="cs-CZ" altLang="cs-CZ" sz="2800" dirty="0">
                <a:latin typeface="Arial" panose="020B0604020202020204" pitchFamily="34" charset="0"/>
              </a:rPr>
            </a:br>
            <a:r>
              <a:rPr kumimoji="1" lang="cs-CZ" altLang="cs-CZ" sz="2800" dirty="0">
                <a:latin typeface="Arial" panose="020B0604020202020204" pitchFamily="34" charset="0"/>
              </a:rPr>
              <a:t>z mezinárodních certifikací?</a:t>
            </a:r>
          </a:p>
        </p:txBody>
      </p:sp>
      <p:sp>
        <p:nvSpPr>
          <p:cNvPr id="182295" name="AutoShape 2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2274888"/>
            <a:ext cx="5757863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>
                <a:latin typeface="Arial" panose="020B0604020202020204" pitchFamily="34" charset="0"/>
              </a:rPr>
              <a:t>6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18229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3175001"/>
            <a:ext cx="575786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4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182297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5" y="4076701"/>
            <a:ext cx="576580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smtClean="0">
                <a:latin typeface="Arial" panose="020B0604020202020204" pitchFamily="34" charset="0"/>
              </a:rPr>
              <a:t>2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182298" name="AutoShape 26"/>
          <p:cNvSpPr>
            <a:spLocks noChangeArrowheads="1"/>
          </p:cNvSpPr>
          <p:nvPr/>
        </p:nvSpPr>
        <p:spPr bwMode="auto">
          <a:xfrm>
            <a:off x="9197975" y="2168526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82299" name="AutoShape 27"/>
          <p:cNvSpPr>
            <a:spLocks noChangeArrowheads="1"/>
          </p:cNvSpPr>
          <p:nvPr/>
        </p:nvSpPr>
        <p:spPr bwMode="auto">
          <a:xfrm>
            <a:off x="9234488" y="306705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82300" name="AutoShape 28"/>
          <p:cNvSpPr>
            <a:spLocks noChangeArrowheads="1"/>
          </p:cNvSpPr>
          <p:nvPr/>
        </p:nvSpPr>
        <p:spPr bwMode="auto">
          <a:xfrm>
            <a:off x="9234488" y="3967164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" name="AutoShape 3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</a:t>
            </a:r>
            <a:r>
              <a:rPr lang="cs-CZ" altLang="cs-CZ" b="0" dirty="0" smtClean="0">
                <a:latin typeface="Arial" panose="020B0604020202020204" pitchFamily="34" charset="0"/>
              </a:rPr>
              <a:t>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2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2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9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549275"/>
            <a:ext cx="9144000" cy="7191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>
                <a:solidFill>
                  <a:srgbClr val="00B050"/>
                </a:solidFill>
              </a:rPr>
              <a:t>Ekoškola 1000</a:t>
            </a:r>
            <a:r>
              <a:rPr lang="cs-CZ" altLang="cs-CZ" sz="2800" b="1" dirty="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Na které úrovni vzdělávání Ekoškola v ČR není </a:t>
            </a:r>
            <a:endParaRPr lang="cs-CZ" altLang="cs-CZ" sz="2800" b="1" baseline="-25000" dirty="0"/>
          </a:p>
        </p:txBody>
      </p:sp>
      <p:sp>
        <p:nvSpPr>
          <p:cNvPr id="720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2239963"/>
            <a:ext cx="5757863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 smtClean="0">
                <a:latin typeface="Arial" panose="020B0604020202020204" pitchFamily="34" charset="0"/>
              </a:rPr>
              <a:t>Mateřské školy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7203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3140076"/>
            <a:ext cx="575786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Střední školy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7204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5" y="4041776"/>
            <a:ext cx="576580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smtClean="0">
                <a:latin typeface="Arial" panose="020B0604020202020204" pitchFamily="34" charset="0"/>
              </a:rPr>
              <a:t>Vysoké školy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9197975" y="213360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9234488" y="303212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9234488" y="3932239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111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Riskuj</a:t>
            </a:r>
            <a:endParaRPr lang="cs-CZ" alt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5800" y="547689"/>
            <a:ext cx="8229600" cy="10810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>
                <a:solidFill>
                  <a:srgbClr val="00B050"/>
                </a:solidFill>
              </a:rPr>
              <a:t>Ekoškola 2000</a:t>
            </a:r>
            <a:r>
              <a:rPr lang="cs-CZ" altLang="cs-CZ" sz="2800" b="1" dirty="0" smtClean="0"/>
              <a:t> </a:t>
            </a:r>
          </a:p>
          <a:p>
            <a:pPr algn="ctr" eaLnBrk="1" hangingPunct="1">
              <a:buFontTx/>
              <a:buNone/>
            </a:pPr>
            <a:r>
              <a:rPr lang="cs-CZ" altLang="cs-CZ" sz="2800" b="1" dirty="0" smtClean="0"/>
              <a:t>Kdo je národním koordinátorem </a:t>
            </a:r>
            <a:r>
              <a:rPr lang="cs-CZ" altLang="cs-CZ" sz="2800" b="1" dirty="0" err="1" smtClean="0"/>
              <a:t>Ekoškoly</a:t>
            </a:r>
            <a:r>
              <a:rPr lang="cs-CZ" altLang="cs-CZ" sz="2800" b="1" dirty="0" smtClean="0"/>
              <a:t>:</a:t>
            </a:r>
            <a:endParaRPr lang="cs-CZ" altLang="cs-CZ" sz="2800" b="1" dirty="0"/>
          </a:p>
        </p:txBody>
      </p:sp>
      <p:sp>
        <p:nvSpPr>
          <p:cNvPr id="5123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Riskuj</a:t>
            </a:r>
            <a:endParaRPr lang="cs-CZ" alt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21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2239963"/>
            <a:ext cx="5757863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 smtClean="0">
                <a:latin typeface="Arial" panose="020B0604020202020204" pitchFamily="34" charset="0"/>
              </a:rPr>
              <a:t>Junák – český skaut z.s.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8217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3140076"/>
            <a:ext cx="575786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TEREZA,  vzdělávací centrum,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z.ú</a:t>
            </a:r>
            <a:r>
              <a:rPr lang="cs-CZ" altLang="cs-CZ" sz="2400" dirty="0" smtClean="0">
                <a:latin typeface="Arial" panose="020B0604020202020204" pitchFamily="34" charset="0"/>
              </a:rPr>
              <a:t>.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8218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5" y="4041776"/>
            <a:ext cx="576580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smtClean="0">
                <a:latin typeface="Arial" panose="020B0604020202020204" pitchFamily="34" charset="0"/>
              </a:rPr>
              <a:t>Program Ekoškola a.s. 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9197975" y="213360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>
            <a:off x="9234488" y="3032126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>
            <a:off x="9234488" y="39322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8"/>
          <p:cNvSpPr>
            <a:spLocks noChangeArrowheads="1"/>
          </p:cNvSpPr>
          <p:nvPr/>
        </p:nvSpPr>
        <p:spPr bwMode="auto">
          <a:xfrm>
            <a:off x="1955800" y="547689"/>
            <a:ext cx="82296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60400" indent="-6604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>
                <a:solidFill>
                  <a:srgbClr val="00B050"/>
                </a:solidFill>
                <a:latin typeface="+mn-lt"/>
              </a:rPr>
              <a:t>Ekoškola 3000 </a:t>
            </a: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V kolika státech je Ekoškola rozšířena: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19485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9926" y="2239963"/>
            <a:ext cx="5757863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 smtClean="0">
                <a:latin typeface="Arial" panose="020B0604020202020204" pitchFamily="34" charset="0"/>
              </a:rPr>
              <a:t>55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1948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9926" y="3140076"/>
            <a:ext cx="575786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62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19487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09925" y="4041776"/>
            <a:ext cx="576580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smtClean="0">
                <a:latin typeface="Arial" panose="020B0604020202020204" pitchFamily="34" charset="0"/>
              </a:rPr>
              <a:t>73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19488" name="AutoShape 32"/>
          <p:cNvSpPr>
            <a:spLocks noChangeArrowheads="1"/>
          </p:cNvSpPr>
          <p:nvPr/>
        </p:nvSpPr>
        <p:spPr bwMode="auto">
          <a:xfrm>
            <a:off x="9191625" y="213360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9489" name="AutoShape 33"/>
          <p:cNvSpPr>
            <a:spLocks noChangeArrowheads="1"/>
          </p:cNvSpPr>
          <p:nvPr/>
        </p:nvSpPr>
        <p:spPr bwMode="auto">
          <a:xfrm>
            <a:off x="9228138" y="303212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9490" name="AutoShape 34"/>
          <p:cNvSpPr>
            <a:spLocks noChangeArrowheads="1"/>
          </p:cNvSpPr>
          <p:nvPr/>
        </p:nvSpPr>
        <p:spPr bwMode="auto">
          <a:xfrm>
            <a:off x="9228138" y="3932239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159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Riskuj – hrací pole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8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74825" y="547689"/>
            <a:ext cx="8642350" cy="720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2800" b="1" dirty="0" smtClean="0">
                <a:solidFill>
                  <a:srgbClr val="00B050"/>
                </a:solidFill>
              </a:rPr>
              <a:t>Ekoškola 4000 </a:t>
            </a:r>
          </a:p>
          <a:p>
            <a:pPr algn="ctr" eaLnBrk="1" hangingPunct="1">
              <a:buFontTx/>
              <a:buNone/>
            </a:pPr>
            <a:r>
              <a:rPr lang="cs-CZ" altLang="cs-CZ" sz="2800" b="1" dirty="0" smtClean="0"/>
              <a:t>Co značí pravá stránka knihy z loga </a:t>
            </a:r>
            <a:r>
              <a:rPr lang="cs-CZ" altLang="cs-CZ" sz="2800" b="1" dirty="0" err="1" smtClean="0"/>
              <a:t>Ekoškoly</a:t>
            </a:r>
            <a:r>
              <a:rPr lang="cs-CZ" altLang="cs-CZ" sz="2800" b="1" dirty="0" smtClean="0"/>
              <a:t>:</a:t>
            </a:r>
            <a:endParaRPr lang="cs-CZ" altLang="cs-CZ" sz="2800" b="1" dirty="0"/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95500" y="2239963"/>
            <a:ext cx="7408801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b</a:t>
            </a:r>
            <a:r>
              <a:rPr lang="cs-CZ" altLang="cs-CZ" sz="2400" dirty="0" smtClean="0">
                <a:latin typeface="Arial" panose="020B0604020202020204" pitchFamily="34" charset="0"/>
              </a:rPr>
              <a:t>udoucnost ve formě nepopsaného bílého listu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95500" y="3140076"/>
            <a:ext cx="7408801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minulost ve formě popsaného modrého listu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92048" y="4041776"/>
            <a:ext cx="742019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smtClean="0">
                <a:latin typeface="Arial" panose="020B0604020202020204" pitchFamily="34" charset="0"/>
              </a:rPr>
              <a:t>školství a učení se novým věcem 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9228138" y="2133601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73" name="AutoShape 193"/>
          <p:cNvSpPr>
            <a:spLocks noChangeArrowheads="1"/>
          </p:cNvSpPr>
          <p:nvPr/>
        </p:nvSpPr>
        <p:spPr bwMode="auto">
          <a:xfrm>
            <a:off x="9264650" y="303212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674" name="AutoShape 194"/>
          <p:cNvSpPr>
            <a:spLocks noChangeArrowheads="1"/>
          </p:cNvSpPr>
          <p:nvPr/>
        </p:nvSpPr>
        <p:spPr bwMode="auto">
          <a:xfrm>
            <a:off x="9264650" y="39322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183" name="AutoShape 19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Riskuj</a:t>
            </a:r>
            <a:endParaRPr lang="cs-CZ" alt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4363" y="549276"/>
            <a:ext cx="8424862" cy="684213"/>
          </a:xfrm>
        </p:spPr>
        <p:txBody>
          <a:bodyPr/>
          <a:lstStyle/>
          <a:p>
            <a:pPr marL="533400" indent="-533400" algn="ctr" eaLnBrk="1" hangingPunct="1">
              <a:buNone/>
            </a:pPr>
            <a:r>
              <a:rPr lang="cs-CZ" altLang="cs-CZ" sz="2800" b="1" dirty="0">
                <a:solidFill>
                  <a:srgbClr val="00B050"/>
                </a:solidFill>
              </a:rPr>
              <a:t>Ekoškola 5000 </a:t>
            </a:r>
          </a:p>
          <a:p>
            <a:pPr marL="533400" indent="-533400" algn="ctr" eaLnBrk="1" hangingPunct="1">
              <a:buNone/>
            </a:pPr>
            <a:r>
              <a:rPr lang="cs-CZ" altLang="cs-CZ" sz="2800" b="1" dirty="0" smtClean="0"/>
              <a:t>Co je hlavním cílem </a:t>
            </a:r>
            <a:r>
              <a:rPr lang="cs-CZ" altLang="cs-CZ" sz="2800" b="1" dirty="0" err="1" smtClean="0"/>
              <a:t>Ekoškoly</a:t>
            </a:r>
            <a:r>
              <a:rPr lang="cs-CZ" altLang="cs-CZ" sz="2800" b="1" dirty="0" smtClean="0"/>
              <a:t>?</a:t>
            </a:r>
            <a:endParaRPr lang="cs-CZ" altLang="cs-CZ" sz="2800" b="1" dirty="0"/>
          </a:p>
        </p:txBody>
      </p:sp>
      <p:sp>
        <p:nvSpPr>
          <p:cNvPr id="8197" name="AutoShape 2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Riskuj</a:t>
            </a:r>
            <a:endParaRPr lang="cs-CZ" alt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67608" y="2239963"/>
            <a:ext cx="6406531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 smtClean="0">
                <a:latin typeface="Arial" panose="020B0604020202020204" pitchFamily="34" charset="0"/>
              </a:rPr>
              <a:t>Chránit přírodu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8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67608" y="3140076"/>
            <a:ext cx="6406531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Vytvářet z mladých lidí aktivní občany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9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66713" y="4041776"/>
            <a:ext cx="6415362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</a:t>
            </a:r>
            <a:r>
              <a:rPr lang="cs-CZ" altLang="cs-CZ" sz="2400" dirty="0" smtClean="0">
                <a:latin typeface="Arial" panose="020B0604020202020204" pitchFamily="34" charset="0"/>
              </a:rPr>
              <a:t>) Vzdělávat se o životním prostředí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9197975" y="213360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AutoShape 28"/>
          <p:cNvSpPr>
            <a:spLocks noChangeArrowheads="1"/>
          </p:cNvSpPr>
          <p:nvPr/>
        </p:nvSpPr>
        <p:spPr bwMode="auto">
          <a:xfrm>
            <a:off x="9234488" y="3032126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9234488" y="39322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4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solidFill>
                  <a:srgbClr val="FFCC00"/>
                </a:solidFill>
                <a:latin typeface="Arial" panose="020B0604020202020204" pitchFamily="34" charset="0"/>
              </a:rPr>
              <a:t>7 kroků </a:t>
            </a:r>
            <a:r>
              <a:rPr lang="cs-CZ" altLang="cs-CZ" sz="2800" dirty="0" err="1" smtClean="0">
                <a:solidFill>
                  <a:srgbClr val="FFCC00"/>
                </a:solidFill>
                <a:latin typeface="Arial" panose="020B0604020202020204" pitchFamily="34" charset="0"/>
              </a:rPr>
              <a:t>Ekoškoly</a:t>
            </a:r>
            <a:r>
              <a:rPr lang="cs-CZ" altLang="cs-CZ" sz="2800" dirty="0" smtClean="0">
                <a:solidFill>
                  <a:srgbClr val="FFCC00"/>
                </a:solidFill>
                <a:latin typeface="Arial" panose="020B0604020202020204" pitchFamily="34" charset="0"/>
              </a:rPr>
              <a:t> 1000</a:t>
            </a: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Základním (prvním) krokem je: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23577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35188" y="2239963"/>
            <a:ext cx="6869112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 smtClean="0">
                <a:latin typeface="Arial" panose="020B0604020202020204" pitchFamily="34" charset="0"/>
              </a:rPr>
              <a:t>Analýza stavu školy / klubovny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23578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35188" y="3140076"/>
            <a:ext cx="6869112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Založení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Ekotýmu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23579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33600" y="4041776"/>
            <a:ext cx="6878638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smtClean="0">
                <a:latin typeface="Arial" panose="020B0604020202020204" pitchFamily="34" charset="0"/>
              </a:rPr>
              <a:t>Vytvoření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Ekokodexu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23580" name="AutoShape 28"/>
          <p:cNvSpPr>
            <a:spLocks noChangeArrowheads="1"/>
          </p:cNvSpPr>
          <p:nvPr/>
        </p:nvSpPr>
        <p:spPr bwMode="auto">
          <a:xfrm>
            <a:off x="9228138" y="213360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3581" name="AutoShape 29"/>
          <p:cNvSpPr>
            <a:spLocks noChangeArrowheads="1"/>
          </p:cNvSpPr>
          <p:nvPr/>
        </p:nvSpPr>
        <p:spPr bwMode="auto">
          <a:xfrm>
            <a:off x="9264650" y="3032126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3582" name="AutoShape 30"/>
          <p:cNvSpPr>
            <a:spLocks noChangeArrowheads="1"/>
          </p:cNvSpPr>
          <p:nvPr/>
        </p:nvSpPr>
        <p:spPr bwMode="auto">
          <a:xfrm>
            <a:off x="9264650" y="39322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231" name="AutoShape 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latin typeface="Arial" panose="020B0604020202020204" pitchFamily="34" charset="0"/>
              </a:rPr>
              <a:t>Riskuj</a:t>
            </a:r>
            <a:endParaRPr lang="cs-CZ" altLang="cs-CZ" b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5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7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6"/>
          <p:cNvSpPr>
            <a:spLocks noChangeArrowheads="1"/>
          </p:cNvSpPr>
          <p:nvPr/>
        </p:nvSpPr>
        <p:spPr bwMode="auto">
          <a:xfrm>
            <a:off x="1884363" y="549276"/>
            <a:ext cx="84248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solidFill>
                  <a:srgbClr val="FFCC00"/>
                </a:solidFill>
                <a:latin typeface="Arial" panose="020B0604020202020204" pitchFamily="34" charset="0"/>
              </a:rPr>
              <a:t>7 kroků </a:t>
            </a:r>
            <a:r>
              <a:rPr lang="cs-CZ" altLang="cs-CZ" sz="2800" dirty="0" err="1" smtClean="0">
                <a:solidFill>
                  <a:srgbClr val="FFCC00"/>
                </a:solidFill>
                <a:latin typeface="Arial" panose="020B0604020202020204" pitchFamily="34" charset="0"/>
              </a:rPr>
              <a:t>Ekoškoly</a:t>
            </a:r>
            <a:r>
              <a:rPr lang="cs-CZ" altLang="cs-CZ" sz="2800" dirty="0" smtClean="0">
                <a:solidFill>
                  <a:srgbClr val="FFCC00"/>
                </a:solidFill>
                <a:latin typeface="Arial" panose="020B0604020202020204" pitchFamily="34" charset="0"/>
              </a:rPr>
              <a:t> 2000</a:t>
            </a:r>
            <a:endParaRPr lang="cs-CZ" altLang="cs-CZ" sz="2800" dirty="0">
              <a:solidFill>
                <a:srgbClr val="FFCC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cs-CZ" altLang="cs-CZ" sz="2800" dirty="0" smtClean="0">
                <a:latin typeface="Arial" panose="020B0604020202020204" pitchFamily="34" charset="0"/>
              </a:rPr>
              <a:t>V kterém kroku si stanovujete hodnoty, pravidla a vizi jak má vaše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ekoklubovna</a:t>
            </a:r>
            <a:r>
              <a:rPr lang="cs-CZ" altLang="cs-CZ" sz="2800" dirty="0" smtClean="0">
                <a:latin typeface="Arial" panose="020B0604020202020204" pitchFamily="34" charset="0"/>
              </a:rPr>
              <a:t> vypadat:</a:t>
            </a:r>
            <a:endParaRPr lang="cs-CZ" altLang="cs-CZ" sz="2800" dirty="0">
              <a:latin typeface="Arial" panose="020B0604020202020204" pitchFamily="34" charset="0"/>
            </a:endParaRPr>
          </a:p>
        </p:txBody>
      </p:sp>
      <p:sp>
        <p:nvSpPr>
          <p:cNvPr id="24613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2239963"/>
            <a:ext cx="5757863" cy="576262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a)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Ekokodex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24614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6" y="3140076"/>
            <a:ext cx="5757863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b) </a:t>
            </a:r>
            <a:r>
              <a:rPr lang="cs-CZ" altLang="cs-CZ" sz="2400" dirty="0" smtClean="0">
                <a:latin typeface="Arial" panose="020B0604020202020204" pitchFamily="34" charset="0"/>
              </a:rPr>
              <a:t>Plán činností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24615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6275" y="4041776"/>
            <a:ext cx="5765800" cy="576263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Arial" panose="020B0604020202020204" pitchFamily="34" charset="0"/>
              </a:rPr>
              <a:t>c) </a:t>
            </a:r>
            <a:r>
              <a:rPr lang="cs-CZ" altLang="cs-CZ" sz="2400" dirty="0" smtClean="0">
                <a:latin typeface="Arial" panose="020B0604020202020204" pitchFamily="34" charset="0"/>
              </a:rPr>
              <a:t>Ekotým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  <p:sp>
        <p:nvSpPr>
          <p:cNvPr id="24616" name="AutoShape 40"/>
          <p:cNvSpPr>
            <a:spLocks noChangeArrowheads="1"/>
          </p:cNvSpPr>
          <p:nvPr/>
        </p:nvSpPr>
        <p:spPr bwMode="auto">
          <a:xfrm>
            <a:off x="9197975" y="2133601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4617" name="AutoShape 41"/>
          <p:cNvSpPr>
            <a:spLocks noChangeArrowheads="1"/>
          </p:cNvSpPr>
          <p:nvPr/>
        </p:nvSpPr>
        <p:spPr bwMode="auto">
          <a:xfrm>
            <a:off x="9234488" y="3032126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4618" name="AutoShape 42"/>
          <p:cNvSpPr>
            <a:spLocks noChangeArrowheads="1"/>
          </p:cNvSpPr>
          <p:nvPr/>
        </p:nvSpPr>
        <p:spPr bwMode="auto">
          <a:xfrm>
            <a:off x="9234488" y="393223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55" name="AutoShape 4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87938" y="6265863"/>
            <a:ext cx="1979612" cy="366712"/>
          </a:xfrm>
          <a:prstGeom prst="actionButtonBlank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Riskuj</a:t>
            </a:r>
            <a:endParaRPr lang="cs-CZ" altLang="cs-CZ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>
                <a:alpha val="0"/>
              </a:schemeClr>
            </a:gs>
            <a:gs pos="100000">
              <a:schemeClr val="bg1"/>
            </a:gs>
          </a:gsLst>
          <a:lin ang="18900000" scaled="1"/>
        </a:gradFill>
        <a:ln w="254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>
                <a:alpha val="0"/>
              </a:schemeClr>
            </a:gs>
            <a:gs pos="100000">
              <a:schemeClr val="bg1"/>
            </a:gs>
          </a:gsLst>
          <a:lin ang="18900000" scaled="1"/>
        </a:gradFill>
        <a:ln w="254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</TotalTime>
  <Words>691</Words>
  <Application>Microsoft Office PowerPoint</Application>
  <PresentationFormat>Širokoúhlá obrazovka</PresentationFormat>
  <Paragraphs>179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Silka</vt:lpstr>
      <vt:lpstr>Symbol</vt:lpstr>
      <vt:lpstr>Times New Roman</vt:lpstr>
      <vt:lpstr>Výchozí návrh</vt:lpstr>
      <vt:lpstr>RISKUJ! s Ekoklubovnou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Manager>jan.smrcka@terezanet.cz</Manager>
  <Company>Vzdělávání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Riskuj!</dc:title>
  <dc:creator>jan.smrcka@terezanet.cz</dc:creator>
  <dc:description>Program Ekoškola</dc:description>
  <cp:lastModifiedBy>Jan Smrčka</cp:lastModifiedBy>
  <cp:revision>162</cp:revision>
  <dcterms:created xsi:type="dcterms:W3CDTF">2006-04-06T19:38:29Z</dcterms:created>
  <dcterms:modified xsi:type="dcterms:W3CDTF">2022-10-24T09:34:11Z</dcterms:modified>
</cp:coreProperties>
</file>